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69"/>
  </p:notesMasterIdLst>
  <p:sldIdLst>
    <p:sldId id="280" r:id="rId5"/>
    <p:sldId id="281" r:id="rId6"/>
    <p:sldId id="319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92" r:id="rId15"/>
    <p:sldId id="289" r:id="rId16"/>
    <p:sldId id="290" r:id="rId17"/>
    <p:sldId id="291" r:id="rId18"/>
    <p:sldId id="293" r:id="rId19"/>
    <p:sldId id="294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8" r:id="rId28"/>
    <p:sldId id="256" r:id="rId29"/>
    <p:sldId id="257" r:id="rId30"/>
    <p:sldId id="258" r:id="rId31"/>
    <p:sldId id="259" r:id="rId32"/>
    <p:sldId id="262" r:id="rId33"/>
    <p:sldId id="263" r:id="rId34"/>
    <p:sldId id="264" r:id="rId35"/>
    <p:sldId id="266" r:id="rId36"/>
    <p:sldId id="267" r:id="rId37"/>
    <p:sldId id="265" r:id="rId38"/>
    <p:sldId id="268" r:id="rId39"/>
    <p:sldId id="270" r:id="rId40"/>
    <p:sldId id="269" r:id="rId41"/>
    <p:sldId id="338" r:id="rId42"/>
    <p:sldId id="339" r:id="rId43"/>
    <p:sldId id="340" r:id="rId44"/>
    <p:sldId id="341" r:id="rId45"/>
    <p:sldId id="342" r:id="rId46"/>
    <p:sldId id="331" r:id="rId47"/>
    <p:sldId id="332" r:id="rId48"/>
    <p:sldId id="333" r:id="rId49"/>
    <p:sldId id="334" r:id="rId50"/>
    <p:sldId id="335" r:id="rId51"/>
    <p:sldId id="336" r:id="rId52"/>
    <p:sldId id="261" r:id="rId53"/>
    <p:sldId id="320" r:id="rId54"/>
    <p:sldId id="272" r:id="rId55"/>
    <p:sldId id="273" r:id="rId56"/>
    <p:sldId id="274" r:id="rId57"/>
    <p:sldId id="275" r:id="rId58"/>
    <p:sldId id="279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3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E5DCA-1EC5-4013-8F9A-11C4B2410B28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C91C9-EF4A-427D-AFB9-006E88FDC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0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1F57D-0EF3-4713-8906-EEC17DB47EC3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735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504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8C86-9E3D-4566-A934-BE577CA7966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C623-D65C-4ED4-A593-8716C14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8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8C86-9E3D-4566-A934-BE577CA7966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C623-D65C-4ED4-A593-8716C14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3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8C86-9E3D-4566-A934-BE577CA7966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C623-D65C-4ED4-A593-8716C14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9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373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292100"/>
            <a:ext cx="115316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257300"/>
            <a:ext cx="11531600" cy="509905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" y="6445251"/>
            <a:ext cx="2844800" cy="365125"/>
          </a:xfrm>
        </p:spPr>
        <p:txBody>
          <a:bodyPr/>
          <a:lstStyle/>
          <a:p>
            <a:fld id="{4FC35801-B62B-1347-8D7D-E1D9FD95061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45251"/>
            <a:ext cx="3860800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42400" y="6445251"/>
            <a:ext cx="2844800" cy="365125"/>
          </a:xfrm>
        </p:spPr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792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516188"/>
            <a:ext cx="103632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101600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106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868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33969"/>
            <a:ext cx="5386917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3731"/>
            <a:ext cx="5386917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033969"/>
            <a:ext cx="5389033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3730"/>
            <a:ext cx="5389033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019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547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02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106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8C86-9E3D-4566-A934-BE577CA7966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C623-D65C-4ED4-A593-8716C14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55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826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30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531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4E72-BB8C-4643-8036-F914D928C77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082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292100"/>
            <a:ext cx="115316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257300"/>
            <a:ext cx="11531600" cy="509905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with a 1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" y="6445251"/>
            <a:ext cx="2844800" cy="365125"/>
          </a:xfrm>
        </p:spPr>
        <p:txBody>
          <a:bodyPr/>
          <a:lstStyle/>
          <a:p>
            <a:fld id="{EC15F7A7-E32B-364C-8C79-32157FBE7F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45251"/>
            <a:ext cx="3860800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42400" y="6445251"/>
            <a:ext cx="2844800" cy="365125"/>
          </a:xfrm>
        </p:spPr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65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516188"/>
            <a:ext cx="103632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101600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DF6F-4406-8A48-852C-2F82CC7CFB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772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54EDE-255E-8F4C-BA2A-FEC2178B0AD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413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33969"/>
            <a:ext cx="5386917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3731"/>
            <a:ext cx="5386917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033969"/>
            <a:ext cx="5389033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3730"/>
            <a:ext cx="5389033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2575-8129-AD47-86D7-AC82F2DC32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45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F22-B0D3-0C4E-BEF9-B303AB3D13E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326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E77-7813-434F-A5F7-7DDCD7DA35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95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8C86-9E3D-4566-A934-BE577CA7966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C623-D65C-4ED4-A593-8716C14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976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5CE6-90DE-044F-B798-25256D6AE7B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09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9C1E-8AAB-AA48-9496-BA6107E425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763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5A1-8CDA-C446-8D19-96B46A18136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3943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A00B8-0850-2D47-A3DF-A2A2FECFB66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0651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4E72-BB8C-4643-8036-F914D928C77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1185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292100"/>
            <a:ext cx="115316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257300"/>
            <a:ext cx="11531600" cy="509905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with a 1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" y="6445251"/>
            <a:ext cx="2844800" cy="365125"/>
          </a:xfrm>
        </p:spPr>
        <p:txBody>
          <a:bodyPr/>
          <a:lstStyle/>
          <a:p>
            <a:fld id="{EC15F7A7-E32B-364C-8C79-32157FBE7F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45251"/>
            <a:ext cx="3860800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42400" y="6445251"/>
            <a:ext cx="2844800" cy="365125"/>
          </a:xfrm>
        </p:spPr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47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516188"/>
            <a:ext cx="103632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101600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DF6F-4406-8A48-852C-2F82CC7CFB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1818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54EDE-255E-8F4C-BA2A-FEC2178B0AD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8398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33969"/>
            <a:ext cx="5386917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3731"/>
            <a:ext cx="5386917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033969"/>
            <a:ext cx="5389033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3730"/>
            <a:ext cx="5389033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12575-8129-AD47-86D7-AC82F2DC32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5012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F22-B0D3-0C4E-BEF9-B303AB3D13E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091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8C86-9E3D-4566-A934-BE577CA7966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C623-D65C-4ED4-A593-8716C14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918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AE77-7813-434F-A5F7-7DDCD7DA35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8467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5CE6-90DE-044F-B798-25256D6AE7B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8035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9C1E-8AAB-AA48-9496-BA6107E425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5484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5A1-8CDA-C446-8D19-96B46A18136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171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A00B8-0850-2D47-A3DF-A2A2FECFB66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18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8C86-9E3D-4566-A934-BE577CA7966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C623-D65C-4ED4-A593-8716C14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06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8C86-9E3D-4566-A934-BE577CA7966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C623-D65C-4ED4-A593-8716C14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5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8C86-9E3D-4566-A934-BE577CA7966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C623-D65C-4ED4-A593-8716C14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85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8C86-9E3D-4566-A934-BE577CA7966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C623-D65C-4ED4-A593-8716C14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92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8C86-9E3D-4566-A934-BE577CA7966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C623-D65C-4ED4-A593-8716C14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14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38C86-9E3D-4566-A934-BE577CA79666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3C623-D65C-4ED4-A593-8716C14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5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FC35801-B62B-1347-8D7D-E1D9FD95061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64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28D4E87-6CC2-E943-B741-3FE799E5BAB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38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28D4E87-6CC2-E943-B741-3FE799E5BAB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4/26/2016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5BFDCA1-C2F8-BA4E-82CE-5B3B1AA6C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234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4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5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8.wmf"/><Relationship Id="rId9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1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2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2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lib.org/utk/people/JackDongarra/etemplates/node418.html" TargetMode="External"/><Relationship Id="rId2" Type="http://schemas.openxmlformats.org/officeDocument/2006/relationships/hyperlink" Target="http://arxiv.org/abs/1602.020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th.ucdenver.edu/~aknyazev/research/eigensolver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Mining </a:t>
            </a:r>
            <a:r>
              <a:rPr lang="en-US" dirty="0" smtClean="0"/>
              <a:t>Massive Datasets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Shannon Quinn</a:t>
            </a:r>
          </a:p>
          <a:p>
            <a:endParaRPr lang="en-US" dirty="0"/>
          </a:p>
          <a:p>
            <a:r>
              <a:rPr lang="en-US" dirty="0" smtClean="0"/>
              <a:t>(with thanks to William Cohen of </a:t>
            </a:r>
            <a:r>
              <a:rPr lang="en-US" smtClean="0"/>
              <a:t>Carnegie Mellon and </a:t>
            </a:r>
            <a:r>
              <a:rPr lang="en-US" dirty="0" smtClean="0"/>
              <a:t>Jure </a:t>
            </a:r>
            <a:r>
              <a:rPr lang="en-US" dirty="0" err="1" smtClean="0"/>
              <a:t>Leskovec</a:t>
            </a:r>
            <a:r>
              <a:rPr lang="en-US" dirty="0" smtClean="0"/>
              <a:t> of Stanford)</a:t>
            </a:r>
          </a:p>
        </p:txBody>
      </p:sp>
    </p:spTree>
    <p:extLst>
      <p:ext uri="{BB962C8B-B14F-4D97-AF65-F5344CB8AC3E}">
        <p14:creationId xmlns:p14="http://schemas.microsoft.com/office/powerpoint/2010/main" val="155900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large-scale data mining a thing?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not use the same algorithms on larger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in mid 1990’s…..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 datasets were small</a:t>
            </a:r>
          </a:p>
          <a:p>
            <a:r>
              <a:rPr lang="en-US" dirty="0" smtClean="0"/>
              <a:t>Many commonly used algorithms were </a:t>
            </a:r>
            <a:r>
              <a:rPr lang="en-US" i="1" dirty="0" smtClean="0"/>
              <a:t>asymptotically</a:t>
            </a:r>
            <a:r>
              <a:rPr lang="en-US" dirty="0" smtClean="0"/>
              <a:t> “slow”</a:t>
            </a:r>
          </a:p>
        </p:txBody>
      </p:sp>
    </p:spTree>
    <p:extLst>
      <p:ext uri="{BB962C8B-B14F-4D97-AF65-F5344CB8AC3E}">
        <p14:creationId xmlns:p14="http://schemas.microsoft.com/office/powerpoint/2010/main" val="165793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01-03 at 11.30.3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60867"/>
            <a:ext cx="9144000" cy="33397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0" y="0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300" dirty="0">
                <a:solidFill>
                  <a:prstClr val="black"/>
                </a:solidFill>
              </a:rPr>
              <a:t>Big ML </a:t>
            </a:r>
            <a:r>
              <a:rPr lang="en-US" sz="2300" i="1" dirty="0" err="1">
                <a:solidFill>
                  <a:prstClr val="black"/>
                </a:solidFill>
              </a:rPr>
              <a:t>c</a:t>
            </a:r>
            <a:r>
              <a:rPr lang="en-US" sz="2300" i="1" dirty="0">
                <a:solidFill>
                  <a:prstClr val="black"/>
                </a:solidFill>
              </a:rPr>
              <a:t>. </a:t>
            </a:r>
            <a:r>
              <a:rPr lang="en-US" sz="2300" dirty="0">
                <a:solidFill>
                  <a:prstClr val="black"/>
                </a:solidFill>
              </a:rPr>
              <a:t>1993 (Cohen, “Efficient…Rule Learning”,  IJCAI 1993)</a:t>
            </a:r>
            <a:endParaRPr lang="en-US" sz="2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4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1-03 at 11.52.3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6441"/>
            <a:ext cx="9144000" cy="44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6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2937" t="10916" r="19841" b="7582"/>
          <a:stretch>
            <a:fillRect/>
          </a:stretch>
        </p:blipFill>
        <p:spPr bwMode="auto">
          <a:xfrm>
            <a:off x="1524001" y="0"/>
            <a:ext cx="88296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1" y="1"/>
            <a:ext cx="1959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800" dirty="0">
                <a:solidFill>
                  <a:prstClr val="black"/>
                </a:solidFill>
              </a:rPr>
              <a:t>Related paper from  1995…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96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2-01-03 at 12.00.4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94" y="1028700"/>
            <a:ext cx="4118648" cy="4279900"/>
          </a:xfrm>
          <a:prstGeom prst="rect">
            <a:avLst/>
          </a:prstGeom>
        </p:spPr>
      </p:pic>
      <p:pic>
        <p:nvPicPr>
          <p:cNvPr id="10" name="Picture 9" descr="Screen shot 2012-01-03 at 12.02.4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142" y="1028700"/>
            <a:ext cx="4279900" cy="44863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76400" y="359286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300" dirty="0">
                <a:solidFill>
                  <a:prstClr val="black"/>
                </a:solidFill>
              </a:rPr>
              <a:t>Big ML </a:t>
            </a:r>
            <a:r>
              <a:rPr lang="en-US" sz="2300" i="1" dirty="0" err="1">
                <a:solidFill>
                  <a:prstClr val="black"/>
                </a:solidFill>
              </a:rPr>
              <a:t>c</a:t>
            </a:r>
            <a:r>
              <a:rPr lang="en-US" sz="2300" i="1" dirty="0">
                <a:solidFill>
                  <a:prstClr val="black"/>
                </a:solidFill>
              </a:rPr>
              <a:t>. </a:t>
            </a:r>
            <a:r>
              <a:rPr lang="en-US" sz="2300" dirty="0">
                <a:solidFill>
                  <a:prstClr val="black"/>
                </a:solidFill>
              </a:rPr>
              <a:t>2001 (</a:t>
            </a:r>
            <a:r>
              <a:rPr lang="en-US" sz="2300" dirty="0" err="1">
                <a:solidFill>
                  <a:prstClr val="black"/>
                </a:solidFill>
              </a:rPr>
              <a:t>Banko</a:t>
            </a:r>
            <a:r>
              <a:rPr lang="en-US" sz="2300" dirty="0">
                <a:solidFill>
                  <a:prstClr val="black"/>
                </a:solidFill>
              </a:rPr>
              <a:t> &amp; Brill, “Scaling to Very Very Large…”, ACL 2001)</a:t>
            </a:r>
            <a:endParaRPr lang="en-US" sz="23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1400" y="5715001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</a:rPr>
              <a:t>Task: distinguish pairs of easily-confused words (“affect” </a:t>
            </a:r>
            <a:r>
              <a:rPr lang="en-US" sz="2400" dirty="0" err="1">
                <a:solidFill>
                  <a:prstClr val="black"/>
                </a:solidFill>
              </a:rPr>
              <a:t>vs</a:t>
            </a:r>
            <a:r>
              <a:rPr lang="en-US" sz="2400" dirty="0">
                <a:solidFill>
                  <a:prstClr val="black"/>
                </a:solidFill>
              </a:rPr>
              <a:t> “effect”) in context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90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6400" y="359286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300" dirty="0">
                <a:solidFill>
                  <a:prstClr val="black"/>
                </a:solidFill>
              </a:rPr>
              <a:t>Big ML </a:t>
            </a:r>
            <a:r>
              <a:rPr lang="en-US" sz="2300" i="1" dirty="0" err="1">
                <a:solidFill>
                  <a:prstClr val="black"/>
                </a:solidFill>
              </a:rPr>
              <a:t>c</a:t>
            </a:r>
            <a:r>
              <a:rPr lang="en-US" sz="2300" i="1" dirty="0">
                <a:solidFill>
                  <a:prstClr val="black"/>
                </a:solidFill>
              </a:rPr>
              <a:t>. </a:t>
            </a:r>
            <a:r>
              <a:rPr lang="en-US" sz="2300" dirty="0">
                <a:solidFill>
                  <a:prstClr val="black"/>
                </a:solidFill>
              </a:rPr>
              <a:t>2001 (</a:t>
            </a:r>
            <a:r>
              <a:rPr lang="en-US" sz="2300" dirty="0" err="1">
                <a:solidFill>
                  <a:prstClr val="black"/>
                </a:solidFill>
              </a:rPr>
              <a:t>Banko</a:t>
            </a:r>
            <a:r>
              <a:rPr lang="en-US" sz="2300" dirty="0">
                <a:solidFill>
                  <a:prstClr val="black"/>
                </a:solidFill>
              </a:rPr>
              <a:t> &amp; Brill, “Scaling to Very Very Large…”, ACL 2001)</a:t>
            </a:r>
            <a:endParaRPr lang="en-US" sz="2300" dirty="0">
              <a:solidFill>
                <a:prstClr val="black"/>
              </a:solidFill>
            </a:endParaRPr>
          </a:p>
        </p:txBody>
      </p:sp>
      <p:pic>
        <p:nvPicPr>
          <p:cNvPr id="6" name="Picture 5" descr="Screen shot 2012-01-03 at 12.06.3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805562"/>
            <a:ext cx="5478764" cy="5442838"/>
          </a:xfrm>
          <a:prstGeom prst="rect">
            <a:avLst/>
          </a:prstGeom>
        </p:spPr>
      </p:pic>
      <p:pic>
        <p:nvPicPr>
          <p:cNvPr id="5" name="Picture 4" descr="Screen shot 2012-01-03 at 12.06.11 PM.png"/>
          <p:cNvPicPr>
            <a:picLocks noChangeAspect="1"/>
          </p:cNvPicPr>
          <p:nvPr/>
        </p:nvPicPr>
        <p:blipFill>
          <a:blip r:embed="rId3"/>
          <a:srcRect l="5225"/>
          <a:stretch>
            <a:fillRect/>
          </a:stretch>
        </p:blipFill>
        <p:spPr>
          <a:xfrm>
            <a:off x="6273800" y="2085975"/>
            <a:ext cx="43942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7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in 2001…..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We’re learning:</a:t>
            </a:r>
          </a:p>
          <a:p>
            <a:pPr lvl="1"/>
            <a:r>
              <a:rPr lang="en-US" dirty="0" smtClean="0"/>
              <a:t> “there’s no data like more data”</a:t>
            </a:r>
          </a:p>
          <a:p>
            <a:pPr lvl="1"/>
            <a:r>
              <a:rPr lang="en-US" dirty="0" smtClean="0"/>
              <a:t>For many tasks, there’s no real </a:t>
            </a:r>
            <a:r>
              <a:rPr lang="en-US" i="1" dirty="0" smtClean="0"/>
              <a:t>substitute </a:t>
            </a:r>
            <a:r>
              <a:rPr lang="en-US" dirty="0" smtClean="0"/>
              <a:t>for using lots of data</a:t>
            </a:r>
          </a:p>
        </p:txBody>
      </p:sp>
    </p:spTree>
    <p:extLst>
      <p:ext uri="{BB962C8B-B14F-4D97-AF65-F5344CB8AC3E}">
        <p14:creationId xmlns:p14="http://schemas.microsoft.com/office/powerpoint/2010/main" val="39797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in 2009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22500" y="1417638"/>
            <a:ext cx="8229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100" dirty="0">
                <a:solidFill>
                  <a:prstClr val="black"/>
                </a:solidFill>
              </a:rPr>
              <a:t>Eugene Wigner’s article </a:t>
            </a:r>
            <a:r>
              <a:rPr lang="en-US" sz="2100" i="1" dirty="0">
                <a:solidFill>
                  <a:prstClr val="black"/>
                </a:solidFill>
              </a:rPr>
              <a:t>“The Unreasonable </a:t>
            </a:r>
            <a:r>
              <a:rPr lang="en-US" sz="2100" i="1" dirty="0">
                <a:solidFill>
                  <a:prstClr val="black"/>
                </a:solidFill>
              </a:rPr>
              <a:t>Effectiveness of </a:t>
            </a:r>
            <a:r>
              <a:rPr lang="en-US" sz="2100" i="1" dirty="0">
                <a:solidFill>
                  <a:prstClr val="black"/>
                </a:solidFill>
              </a:rPr>
              <a:t>Mathematics in the Natural Sciences</a:t>
            </a:r>
            <a:r>
              <a:rPr lang="en-US" sz="2100" i="1" dirty="0">
                <a:solidFill>
                  <a:prstClr val="black"/>
                </a:solidFill>
              </a:rPr>
              <a:t>”</a:t>
            </a:r>
            <a:r>
              <a:rPr lang="en-US" sz="2100" dirty="0">
                <a:solidFill>
                  <a:prstClr val="black"/>
                </a:solidFill>
              </a:rPr>
              <a:t> </a:t>
            </a:r>
            <a:r>
              <a:rPr lang="en-US" sz="2100" dirty="0">
                <a:solidFill>
                  <a:prstClr val="black"/>
                </a:solidFill>
              </a:rPr>
              <a:t>examines why so much of physics can </a:t>
            </a:r>
            <a:r>
              <a:rPr lang="en-US" sz="2100" dirty="0">
                <a:solidFill>
                  <a:prstClr val="black"/>
                </a:solidFill>
              </a:rPr>
              <a:t>be neatly </a:t>
            </a:r>
            <a:r>
              <a:rPr lang="en-US" sz="2100" dirty="0">
                <a:solidFill>
                  <a:prstClr val="black"/>
                </a:solidFill>
              </a:rPr>
              <a:t>explained with simple mathematical </a:t>
            </a:r>
            <a:r>
              <a:rPr lang="en-US" sz="2100" dirty="0">
                <a:solidFill>
                  <a:prstClr val="black"/>
                </a:solidFill>
              </a:rPr>
              <a:t>formulas such </a:t>
            </a:r>
            <a:r>
              <a:rPr lang="en-US" sz="2100" dirty="0">
                <a:solidFill>
                  <a:prstClr val="black"/>
                </a:solidFill>
              </a:rPr>
              <a:t>as </a:t>
            </a:r>
            <a:r>
              <a:rPr lang="en-US" sz="2100" i="1" dirty="0" err="1">
                <a:solidFill>
                  <a:prstClr val="black"/>
                </a:solidFill>
              </a:rPr>
              <a:t>f</a:t>
            </a:r>
            <a:r>
              <a:rPr lang="en-US" sz="2100" i="1" dirty="0">
                <a:solidFill>
                  <a:prstClr val="black"/>
                </a:solidFill>
              </a:rPr>
              <a:t> = ma </a:t>
            </a:r>
            <a:r>
              <a:rPr lang="en-US" sz="2100" dirty="0">
                <a:solidFill>
                  <a:prstClr val="black"/>
                </a:solidFill>
              </a:rPr>
              <a:t>or </a:t>
            </a:r>
            <a:r>
              <a:rPr lang="en-US" sz="2100" i="1" dirty="0" err="1">
                <a:solidFill>
                  <a:prstClr val="black"/>
                </a:solidFill>
              </a:rPr>
              <a:t>e</a:t>
            </a:r>
            <a:r>
              <a:rPr lang="en-US" sz="2100" i="1" dirty="0">
                <a:solidFill>
                  <a:prstClr val="black"/>
                </a:solidFill>
              </a:rPr>
              <a:t> = mc</a:t>
            </a:r>
            <a:r>
              <a:rPr lang="en-US" sz="2100" i="1" baseline="30000" dirty="0">
                <a:solidFill>
                  <a:prstClr val="black"/>
                </a:solidFill>
              </a:rPr>
              <a:t>2</a:t>
            </a:r>
            <a:r>
              <a:rPr lang="en-US" sz="2100" i="1" dirty="0">
                <a:solidFill>
                  <a:prstClr val="black"/>
                </a:solidFill>
              </a:rPr>
              <a:t>. </a:t>
            </a:r>
            <a:r>
              <a:rPr lang="en-US" sz="2100" dirty="0">
                <a:solidFill>
                  <a:prstClr val="black"/>
                </a:solidFill>
              </a:rPr>
              <a:t>Meanwhile, sciences </a:t>
            </a:r>
            <a:r>
              <a:rPr lang="en-US" sz="2100" dirty="0">
                <a:solidFill>
                  <a:prstClr val="black"/>
                </a:solidFill>
              </a:rPr>
              <a:t>that involve </a:t>
            </a:r>
            <a:r>
              <a:rPr lang="en-US" sz="2100" dirty="0">
                <a:solidFill>
                  <a:prstClr val="black"/>
                </a:solidFill>
              </a:rPr>
              <a:t>human beings rather than elementary </a:t>
            </a:r>
            <a:r>
              <a:rPr lang="en-US" sz="2100" dirty="0">
                <a:solidFill>
                  <a:prstClr val="black"/>
                </a:solidFill>
              </a:rPr>
              <a:t>particles have </a:t>
            </a:r>
            <a:r>
              <a:rPr lang="en-US" sz="2100" dirty="0">
                <a:solidFill>
                  <a:prstClr val="black"/>
                </a:solidFill>
              </a:rPr>
              <a:t>proven more resistant to elegant </a:t>
            </a:r>
            <a:r>
              <a:rPr lang="en-US" sz="2100" dirty="0">
                <a:solidFill>
                  <a:prstClr val="black"/>
                </a:solidFill>
              </a:rPr>
              <a:t>mathematics. Economists </a:t>
            </a:r>
            <a:r>
              <a:rPr lang="en-US" sz="2100" dirty="0">
                <a:solidFill>
                  <a:prstClr val="black"/>
                </a:solidFill>
              </a:rPr>
              <a:t>suffer from physics envy </a:t>
            </a:r>
            <a:r>
              <a:rPr lang="en-US" sz="2100" dirty="0">
                <a:solidFill>
                  <a:prstClr val="black"/>
                </a:solidFill>
              </a:rPr>
              <a:t>over their </a:t>
            </a:r>
            <a:r>
              <a:rPr lang="en-US" sz="2100" dirty="0">
                <a:solidFill>
                  <a:prstClr val="black"/>
                </a:solidFill>
              </a:rPr>
              <a:t>inability to neatly model human </a:t>
            </a:r>
            <a:r>
              <a:rPr lang="en-US" sz="2100" dirty="0">
                <a:solidFill>
                  <a:prstClr val="black"/>
                </a:solidFill>
              </a:rPr>
              <a:t>behavior. An </a:t>
            </a:r>
            <a:r>
              <a:rPr lang="en-US" sz="2100" dirty="0">
                <a:solidFill>
                  <a:prstClr val="black"/>
                </a:solidFill>
              </a:rPr>
              <a:t>informal, incomplete grammar of the </a:t>
            </a:r>
            <a:r>
              <a:rPr lang="en-US" sz="2100" dirty="0">
                <a:solidFill>
                  <a:prstClr val="black"/>
                </a:solidFill>
              </a:rPr>
              <a:t>English language </a:t>
            </a:r>
            <a:r>
              <a:rPr lang="en-US" sz="2100" dirty="0">
                <a:solidFill>
                  <a:prstClr val="black"/>
                </a:solidFill>
              </a:rPr>
              <a:t>runs over 1,700 pages</a:t>
            </a:r>
            <a:r>
              <a:rPr lang="en-US" sz="2100" dirty="0">
                <a:solidFill>
                  <a:prstClr val="black"/>
                </a:solidFill>
              </a:rPr>
              <a:t>. </a:t>
            </a:r>
          </a:p>
          <a:p>
            <a:pPr defTabSz="457200"/>
            <a:endParaRPr lang="en-US" sz="2100" dirty="0">
              <a:solidFill>
                <a:prstClr val="black"/>
              </a:solidFill>
            </a:endParaRPr>
          </a:p>
          <a:p>
            <a:pPr defTabSz="457200"/>
            <a:r>
              <a:rPr lang="en-US" sz="2100" dirty="0">
                <a:solidFill>
                  <a:prstClr val="black"/>
                </a:solidFill>
              </a:rPr>
              <a:t>Perhaps </a:t>
            </a:r>
            <a:r>
              <a:rPr lang="en-US" sz="2100" dirty="0">
                <a:solidFill>
                  <a:prstClr val="black"/>
                </a:solidFill>
              </a:rPr>
              <a:t>when </a:t>
            </a:r>
            <a:r>
              <a:rPr lang="en-US" sz="2100" dirty="0">
                <a:solidFill>
                  <a:prstClr val="black"/>
                </a:solidFill>
              </a:rPr>
              <a:t>it comes </a:t>
            </a:r>
            <a:r>
              <a:rPr lang="en-US" sz="2100" dirty="0">
                <a:solidFill>
                  <a:prstClr val="black"/>
                </a:solidFill>
              </a:rPr>
              <a:t>to natural language processing and </a:t>
            </a:r>
            <a:r>
              <a:rPr lang="en-US" sz="2100" dirty="0">
                <a:solidFill>
                  <a:prstClr val="black"/>
                </a:solidFill>
              </a:rPr>
              <a:t>related fields</a:t>
            </a:r>
            <a:r>
              <a:rPr lang="en-US" sz="2100" dirty="0">
                <a:solidFill>
                  <a:prstClr val="black"/>
                </a:solidFill>
              </a:rPr>
              <a:t>, we’re doomed to complex theories that </a:t>
            </a:r>
            <a:r>
              <a:rPr lang="en-US" sz="2100" dirty="0">
                <a:solidFill>
                  <a:prstClr val="black"/>
                </a:solidFill>
              </a:rPr>
              <a:t>will never </a:t>
            </a:r>
            <a:r>
              <a:rPr lang="en-US" sz="2100" dirty="0">
                <a:solidFill>
                  <a:prstClr val="black"/>
                </a:solidFill>
              </a:rPr>
              <a:t>have the elegance of physics equations. </a:t>
            </a:r>
            <a:r>
              <a:rPr lang="en-US" sz="2100" dirty="0">
                <a:solidFill>
                  <a:prstClr val="black"/>
                </a:solidFill>
              </a:rPr>
              <a:t>But if </a:t>
            </a:r>
            <a:r>
              <a:rPr lang="en-US" sz="2100" dirty="0">
                <a:solidFill>
                  <a:prstClr val="black"/>
                </a:solidFill>
              </a:rPr>
              <a:t>that’s so, we should stop acting as if our goal </a:t>
            </a:r>
            <a:r>
              <a:rPr lang="en-US" sz="2100" dirty="0">
                <a:solidFill>
                  <a:prstClr val="black"/>
                </a:solidFill>
              </a:rPr>
              <a:t>is to </a:t>
            </a:r>
            <a:r>
              <a:rPr lang="en-US" sz="2100" dirty="0">
                <a:solidFill>
                  <a:prstClr val="black"/>
                </a:solidFill>
              </a:rPr>
              <a:t>author extremely elegant theories, and </a:t>
            </a:r>
            <a:r>
              <a:rPr lang="en-US" sz="2100" dirty="0">
                <a:solidFill>
                  <a:prstClr val="black"/>
                </a:solidFill>
              </a:rPr>
              <a:t>instead embrace </a:t>
            </a:r>
            <a:r>
              <a:rPr lang="en-US" sz="2100" dirty="0">
                <a:solidFill>
                  <a:prstClr val="black"/>
                </a:solidFill>
              </a:rPr>
              <a:t>complexity and make use of the best </a:t>
            </a:r>
            <a:r>
              <a:rPr lang="en-US" sz="2100" dirty="0">
                <a:solidFill>
                  <a:prstClr val="black"/>
                </a:solidFill>
              </a:rPr>
              <a:t>ally we </a:t>
            </a:r>
            <a:r>
              <a:rPr lang="en-US" sz="2100" dirty="0">
                <a:solidFill>
                  <a:prstClr val="black"/>
                </a:solidFill>
              </a:rPr>
              <a:t>have: the unreasonable effectiveness of data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24200" y="60579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dirty="0" err="1">
                <a:solidFill>
                  <a:prstClr val="black"/>
                </a:solidFill>
              </a:rPr>
              <a:t>Norvig</a:t>
            </a:r>
            <a:r>
              <a:rPr lang="en-US" dirty="0">
                <a:solidFill>
                  <a:prstClr val="black"/>
                </a:solidFill>
              </a:rPr>
              <a:t>, Pereira, Halevy, “The Unreasonable Effectiveness of Data”, 2009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65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085" y="312197"/>
            <a:ext cx="8648700" cy="8048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Data          smarter algorithms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08" y="1859475"/>
            <a:ext cx="9154684" cy="40539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45" y="85412"/>
            <a:ext cx="1256044" cy="1256044"/>
          </a:xfrm>
        </p:spPr>
      </p:pic>
    </p:spTree>
    <p:extLst>
      <p:ext uri="{BB962C8B-B14F-4D97-AF65-F5344CB8AC3E}">
        <p14:creationId xmlns:p14="http://schemas.microsoft.com/office/powerpoint/2010/main" val="7996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 Data”</a:t>
            </a:r>
            <a:endParaRPr lang="en-US" dirty="0"/>
          </a:p>
        </p:txBody>
      </p:sp>
      <p:pic>
        <p:nvPicPr>
          <p:cNvPr id="4" name="Picture 3" descr="big-data-funny-me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6" y="2783006"/>
            <a:ext cx="4200766" cy="2948938"/>
          </a:xfrm>
          <a:prstGeom prst="rect">
            <a:avLst/>
          </a:prstGeom>
        </p:spPr>
      </p:pic>
      <p:pic>
        <p:nvPicPr>
          <p:cNvPr id="5" name="Picture 4" descr="mem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905" y="4257475"/>
            <a:ext cx="4677060" cy="2501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906" y="1447800"/>
            <a:ext cx="3659875" cy="274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9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19300" y="292101"/>
            <a:ext cx="8648700" cy="804863"/>
          </a:xfrm>
        </p:spPr>
        <p:txBody>
          <a:bodyPr/>
          <a:lstStyle/>
          <a:p>
            <a:r>
              <a:rPr lang="en-US" dirty="0" smtClean="0"/>
              <a:t>…and in 2012</a:t>
            </a:r>
            <a:endParaRPr lang="en-US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/>
          <a:srcRect l="33438" t="20556" r="35104" b="8518"/>
          <a:stretch>
            <a:fillRect/>
          </a:stretch>
        </p:blipFill>
        <p:spPr bwMode="auto">
          <a:xfrm>
            <a:off x="2019300" y="1096964"/>
            <a:ext cx="2349558" cy="297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11667" t="33763" r="51875" b="34866"/>
          <a:stretch>
            <a:fillRect/>
          </a:stretch>
        </p:blipFill>
        <p:spPr bwMode="auto">
          <a:xfrm>
            <a:off x="4839976" y="2544763"/>
            <a:ext cx="4993651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 l="12083" t="36628" r="53958" b="48854"/>
          <a:stretch>
            <a:fillRect/>
          </a:stretch>
        </p:blipFill>
        <p:spPr bwMode="auto">
          <a:xfrm>
            <a:off x="4457700" y="1096963"/>
            <a:ext cx="62103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148846" y="4610915"/>
            <a:ext cx="2684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</a:rPr>
              <a:t>Dec 2011</a:t>
            </a: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 l="9271" t="15616" r="59444" b="66237"/>
          <a:stretch>
            <a:fillRect/>
          </a:stretch>
        </p:blipFill>
        <p:spPr bwMode="auto">
          <a:xfrm>
            <a:off x="1427438" y="5048250"/>
            <a:ext cx="5721408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9763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19300" y="130320"/>
            <a:ext cx="8648700" cy="804863"/>
          </a:xfrm>
        </p:spPr>
        <p:txBody>
          <a:bodyPr/>
          <a:lstStyle/>
          <a:p>
            <a:r>
              <a:rPr lang="en-US" dirty="0" smtClean="0"/>
              <a:t>…and in 2013</a:t>
            </a:r>
            <a:endParaRPr lang="en-US" dirty="0"/>
          </a:p>
        </p:txBody>
      </p:sp>
      <p:pic>
        <p:nvPicPr>
          <p:cNvPr id="3" name="Picture 2" descr="Screen Shot 2013-01-03 at 11.04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35182"/>
            <a:ext cx="9144000" cy="5922818"/>
          </a:xfrm>
          <a:prstGeom prst="rect">
            <a:avLst/>
          </a:prstGeom>
        </p:spPr>
      </p:pic>
      <p:pic>
        <p:nvPicPr>
          <p:cNvPr id="4" name="Picture 3" descr="Screen Shot 2013-01-03 at 11.06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26" y="3750197"/>
            <a:ext cx="4353455" cy="546078"/>
          </a:xfrm>
          <a:prstGeom prst="rect">
            <a:avLst/>
          </a:prstGeom>
        </p:spPr>
      </p:pic>
      <p:pic>
        <p:nvPicPr>
          <p:cNvPr id="5" name="Picture 4" descr="Screen Shot 2013-01-03 at 11.06.3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79" y="5553850"/>
            <a:ext cx="1943100" cy="381000"/>
          </a:xfrm>
          <a:prstGeom prst="rect">
            <a:avLst/>
          </a:prstGeom>
        </p:spPr>
      </p:pic>
      <p:pic>
        <p:nvPicPr>
          <p:cNvPr id="6" name="Picture 5" descr="Screen Shot 2013-01-03 at 11.06.4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13" y="5553850"/>
            <a:ext cx="4000500" cy="520700"/>
          </a:xfrm>
          <a:prstGeom prst="rect">
            <a:avLst/>
          </a:prstGeom>
        </p:spPr>
      </p:pic>
      <p:pic>
        <p:nvPicPr>
          <p:cNvPr id="8" name="Picture 7" descr="Screen Shot 2013-01-03 at 11.08.4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3" y="2682395"/>
            <a:ext cx="8330428" cy="106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19300" y="130320"/>
            <a:ext cx="8648700" cy="804863"/>
          </a:xfrm>
        </p:spPr>
        <p:txBody>
          <a:bodyPr/>
          <a:lstStyle/>
          <a:p>
            <a:r>
              <a:rPr lang="en-US" dirty="0" smtClean="0"/>
              <a:t>…and in 2014</a:t>
            </a:r>
            <a:endParaRPr lang="en-US" dirty="0"/>
          </a:p>
        </p:txBody>
      </p:sp>
      <p:pic>
        <p:nvPicPr>
          <p:cNvPr id="7" name="Picture 6" descr="Screen Shot 2015-01-12 at 11.35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597" y="1063896"/>
            <a:ext cx="4737100" cy="2552700"/>
          </a:xfrm>
          <a:prstGeom prst="rect">
            <a:avLst/>
          </a:prstGeom>
        </p:spPr>
      </p:pic>
      <p:pic>
        <p:nvPicPr>
          <p:cNvPr id="10" name="Picture 9" descr="Screen Shot 2015-01-12 at 11.37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953" y="1162865"/>
            <a:ext cx="4127500" cy="2019300"/>
          </a:xfrm>
          <a:prstGeom prst="rect">
            <a:avLst/>
          </a:prstGeom>
        </p:spPr>
      </p:pic>
      <p:pic>
        <p:nvPicPr>
          <p:cNvPr id="12" name="Picture 11" descr="Screen Shot 2015-01-12 at 11.38.3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949" y="3182165"/>
            <a:ext cx="6861495" cy="3758526"/>
          </a:xfrm>
          <a:prstGeom prst="rect">
            <a:avLst/>
          </a:prstGeom>
        </p:spPr>
      </p:pic>
      <p:pic>
        <p:nvPicPr>
          <p:cNvPr id="13" name="Picture 12" descr="Screen Shot 2015-01-12 at 11.41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04" y="999080"/>
            <a:ext cx="7138792" cy="30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2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do we use very large amounts of data</a:t>
            </a:r>
            <a:r>
              <a:rPr lang="en-US" sz="3600" dirty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Working with big data is </a:t>
            </a:r>
            <a:r>
              <a:rPr lang="en-US" i="1" dirty="0" smtClean="0"/>
              <a:t>not</a:t>
            </a:r>
            <a:r>
              <a:rPr lang="en-US" dirty="0" smtClean="0"/>
              <a:t> about </a:t>
            </a:r>
          </a:p>
          <a:p>
            <a:pPr lvl="1"/>
            <a:r>
              <a:rPr lang="en-US" dirty="0" smtClean="0"/>
              <a:t>code optimization</a:t>
            </a:r>
          </a:p>
          <a:p>
            <a:pPr lvl="1"/>
            <a:r>
              <a:rPr lang="en-US" dirty="0" smtClean="0"/>
              <a:t>learning details of </a:t>
            </a:r>
            <a:r>
              <a:rPr lang="en-US" dirty="0" err="1" smtClean="0"/>
              <a:t>todays</a:t>
            </a:r>
            <a:r>
              <a:rPr lang="en-US" dirty="0" smtClean="0"/>
              <a:t> hardware/software:</a:t>
            </a:r>
          </a:p>
          <a:p>
            <a:pPr lvl="2"/>
            <a:r>
              <a:rPr lang="en-US" dirty="0" err="1" smtClean="0"/>
              <a:t>GraphLab</a:t>
            </a:r>
            <a:r>
              <a:rPr lang="en-US" dirty="0" smtClean="0"/>
              <a:t>, </a:t>
            </a:r>
            <a:r>
              <a:rPr lang="en-US" dirty="0" err="1" smtClean="0"/>
              <a:t>Hadoop</a:t>
            </a:r>
            <a:r>
              <a:rPr lang="en-US" dirty="0" smtClean="0"/>
              <a:t>, parallel hardware, ….</a:t>
            </a:r>
          </a:p>
          <a:p>
            <a:r>
              <a:rPr lang="en-US" dirty="0" smtClean="0"/>
              <a:t>Working with big data </a:t>
            </a:r>
            <a:r>
              <a:rPr lang="en-US" i="1" dirty="0" smtClean="0"/>
              <a:t>is </a:t>
            </a:r>
            <a:r>
              <a:rPr lang="en-US" dirty="0" smtClean="0"/>
              <a:t>about </a:t>
            </a:r>
          </a:p>
          <a:p>
            <a:pPr lvl="1"/>
            <a:r>
              <a:rPr lang="en-US" dirty="0" smtClean="0"/>
              <a:t>Understanding the cost of what you want to do</a:t>
            </a:r>
          </a:p>
          <a:p>
            <a:pPr lvl="1"/>
            <a:r>
              <a:rPr lang="en-US" dirty="0" smtClean="0"/>
              <a:t>Understanding what the tools that are available offer</a:t>
            </a:r>
          </a:p>
          <a:p>
            <a:pPr lvl="1"/>
            <a:r>
              <a:rPr lang="en-US" dirty="0" smtClean="0"/>
              <a:t>Understanding how much can be accomplished with linear or nearly-linear operations (e.g., sorting, …)</a:t>
            </a:r>
          </a:p>
          <a:p>
            <a:pPr lvl="1"/>
            <a:r>
              <a:rPr lang="en-US" dirty="0" smtClean="0"/>
              <a:t>Understanding how to organize your computations so that they effectively use whatever’s fast</a:t>
            </a:r>
          </a:p>
          <a:p>
            <a:pPr lvl="1"/>
            <a:r>
              <a:rPr lang="en-US" dirty="0" smtClean="0"/>
              <a:t>Understanding how to test/debug/verify with large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7740" y="1099106"/>
            <a:ext cx="24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</a:rPr>
              <a:t>*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1494" y="6320095"/>
            <a:ext cx="5090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</a:rPr>
              <a:t>* according to William Cohen / Shannon Quinn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8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2937" t="10916" r="19841" b="7582"/>
          <a:stretch>
            <a:fillRect/>
          </a:stretch>
        </p:blipFill>
        <p:spPr bwMode="auto">
          <a:xfrm>
            <a:off x="1524001" y="0"/>
            <a:ext cx="88296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1" y="0"/>
            <a:ext cx="19594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i="1" dirty="0">
                <a:solidFill>
                  <a:prstClr val="black"/>
                </a:solidFill>
              </a:rPr>
              <a:t>Empirical</a:t>
            </a:r>
            <a:r>
              <a:rPr lang="en-US" sz="2400" dirty="0">
                <a:solidFill>
                  <a:prstClr val="black"/>
                </a:solidFill>
              </a:rPr>
              <a:t> analysis of complexity: plot run-time on a log-log plot and measure the slope (using linear regression)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 on Big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6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Recommendation</a:t>
            </a:r>
          </a:p>
          <a:p>
            <a:r>
              <a:rPr lang="en-US" dirty="0" smtClean="0"/>
              <a:t>Linear SVM</a:t>
            </a:r>
          </a:p>
          <a:p>
            <a:r>
              <a:rPr lang="en-US" dirty="0" smtClean="0"/>
              <a:t>Spectral Decomposition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5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very popular problems in big data</a:t>
            </a:r>
            <a:endParaRPr lang="en-US" dirty="0"/>
          </a:p>
          <a:p>
            <a:r>
              <a:rPr lang="en-US" dirty="0" err="1" smtClean="0"/>
              <a:t>Eg</a:t>
            </a:r>
            <a:r>
              <a:rPr lang="en-US" dirty="0" smtClean="0"/>
              <a:t>, users and movies/books/..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Multiple approaches (Item-profiling, user-user, latent factors ..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Each with own pros and cons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factor model for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Imagine a rating matrix: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69" y="2273218"/>
            <a:ext cx="6494411" cy="42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factors model for recommendation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47" y="1866960"/>
            <a:ext cx="7918398" cy="4362389"/>
          </a:xfrm>
        </p:spPr>
      </p:pic>
      <p:sp>
        <p:nvSpPr>
          <p:cNvPr id="5" name="TextBox 4"/>
          <p:cNvSpPr txBox="1"/>
          <p:nvPr/>
        </p:nvSpPr>
        <p:spPr>
          <a:xfrm>
            <a:off x="6211766" y="5666643"/>
            <a:ext cx="5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74470" y="3383574"/>
            <a:ext cx="5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41232" y="4173416"/>
            <a:ext cx="5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33801" y="2828194"/>
            <a:ext cx="5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16766" y="2828194"/>
            <a:ext cx="5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53196" y="4241585"/>
            <a:ext cx="5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2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four V’s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</a:p>
          <a:p>
            <a:r>
              <a:rPr lang="en-US" dirty="0" smtClean="0"/>
              <a:t>Velocity</a:t>
            </a:r>
          </a:p>
          <a:p>
            <a:r>
              <a:rPr lang="en-US" dirty="0" smtClean="0"/>
              <a:t>Variety</a:t>
            </a:r>
          </a:p>
          <a:p>
            <a:r>
              <a:rPr lang="en-US" dirty="0" smtClean="0"/>
              <a:t>Veracity (messiness)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9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SVD 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82" y="1517382"/>
            <a:ext cx="5306952" cy="4650421"/>
          </a:xfrm>
        </p:spPr>
      </p:pic>
      <p:sp>
        <p:nvSpPr>
          <p:cNvPr id="7" name="TextBox 6"/>
          <p:cNvSpPr txBox="1"/>
          <p:nvPr/>
        </p:nvSpPr>
        <p:spPr>
          <a:xfrm>
            <a:off x="3182816" y="5798471"/>
            <a:ext cx="144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Rating Matrix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10345" y="5798471"/>
            <a:ext cx="137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Users Matrix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52334" y="5802866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Movies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7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SVD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O(mn</a:t>
            </a:r>
            <a:r>
              <a:rPr lang="en-US" baseline="30000" dirty="0" smtClean="0"/>
              <a:t>2</a:t>
            </a:r>
            <a:r>
              <a:rPr lang="en-US" dirty="0" smtClean="0"/>
              <a:t>) “cubic in data”</a:t>
            </a:r>
          </a:p>
          <a:p>
            <a:r>
              <a:rPr lang="en-US" dirty="0" smtClean="0"/>
              <a:t>Shoots for minimum least square error assuming zero-ratings for non-specified user-movie pairs</a:t>
            </a:r>
          </a:p>
          <a:p>
            <a:pPr lvl="1"/>
            <a:r>
              <a:rPr lang="en-US" dirty="0" smtClean="0"/>
              <a:t>Even for sparse solvers.</a:t>
            </a:r>
          </a:p>
          <a:p>
            <a:pPr lvl="1"/>
            <a:r>
              <a:rPr lang="en-US" dirty="0" smtClean="0"/>
              <a:t>Workaround: Use cosine similarity on the reduced dimensions (r) to find other user’s rating of the movie</a:t>
            </a:r>
          </a:p>
          <a:p>
            <a:r>
              <a:rPr lang="en-US" dirty="0" smtClean="0"/>
              <a:t>Not accurate enough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8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to big data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 does not reside in one place</a:t>
            </a:r>
          </a:p>
          <a:p>
            <a:r>
              <a:rPr lang="en-US" dirty="0" smtClean="0"/>
              <a:t>Methods:</a:t>
            </a:r>
          </a:p>
          <a:p>
            <a:pPr lvl="1"/>
            <a:r>
              <a:rPr lang="en-US" dirty="0" smtClean="0"/>
              <a:t>Alternating least squares</a:t>
            </a:r>
          </a:p>
          <a:p>
            <a:pPr lvl="1"/>
            <a:r>
              <a:rPr lang="en-US" dirty="0" smtClean="0"/>
              <a:t>Stochastic Gradient Descent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Alternating Least Square</a:t>
            </a:r>
            <a:r>
              <a:rPr lang="en-US" baseline="30000" dirty="0" smtClean="0"/>
              <a:t>[6]</a:t>
            </a:r>
            <a:endParaRPr lang="en-US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Goal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  <a:endParaRPr lang="en-US" dirty="0" smtClean="0"/>
              </a:p>
              <a:p>
                <a:r>
                  <a:rPr lang="en-US" dirty="0" smtClean="0"/>
                  <a:t>Basic idea, fix one, solve for the other, then alternate</a:t>
                </a:r>
              </a:p>
              <a:p>
                <a:r>
                  <a:rPr lang="en-US" dirty="0" smtClean="0"/>
                  <a:t>Fixing V, solving for U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dirty="0" smtClean="0"/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dirty="0" smtClean="0"/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Fixing U, solving for V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dirty="0" smtClean="0"/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Repeat till no more changes in U or V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5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factors model (simple model)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Reformulate the problem: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 smtClean="0"/>
                  <a:t>Confusingly also called “SVD” in the literature</a:t>
                </a:r>
              </a:p>
              <a:p>
                <a:r>
                  <a:rPr lang="en-US" dirty="0" smtClean="0"/>
                  <a:t>Does not assume zero entries for no data.</a:t>
                </a:r>
              </a:p>
              <a:p>
                <a:r>
                  <a:rPr lang="en-US" dirty="0" smtClean="0"/>
                  <a:t>Very simple but does a lot better than true SVD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43" y="4460451"/>
            <a:ext cx="4288307" cy="2362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78331" y="518938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425515" y="597251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33304" y="55587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47699" y="657264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974485" y="547431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89006" y="5495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94939" y="64536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12826" y="48519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883922" y="4820055"/>
            <a:ext cx="469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</a:t>
            </a:r>
            <a:r>
              <a:rPr lang="en-US" b="1" baseline="30000" dirty="0" smtClean="0"/>
              <a:t>T</a:t>
            </a:r>
            <a:endParaRPr lang="en-US" b="1" baseline="30000" dirty="0"/>
          </a:p>
        </p:txBody>
      </p:sp>
      <p:sp>
        <p:nvSpPr>
          <p:cNvPr id="14" name="TextBox 13"/>
          <p:cNvSpPr txBox="1"/>
          <p:nvPr/>
        </p:nvSpPr>
        <p:spPr>
          <a:xfrm>
            <a:off x="8593418" y="482005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42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problem again: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 smtClean="0"/>
                  <a:t>Basic idea: follow the negative of the gradient</a:t>
                </a:r>
              </a:p>
              <a:p>
                <a:pPr lvl="1"/>
                <a:r>
                  <a:rPr lang="en-US" dirty="0" smtClean="0"/>
                  <a:t>For each data point</a:t>
                </a:r>
              </a:p>
              <a:p>
                <a:r>
                  <a:rPr lang="en-US" dirty="0" smtClean="0"/>
                  <a:t>Initialize u’s and v’s randomly.</a:t>
                </a:r>
              </a:p>
              <a:p>
                <a:r>
                  <a:rPr lang="en-US" dirty="0" smtClean="0"/>
                  <a:t>For each </a:t>
                </a:r>
                <a:r>
                  <a:rPr lang="en-US" dirty="0" err="1" smtClean="0"/>
                  <a:t>datapoint</a:t>
                </a:r>
                <a:r>
                  <a:rPr lang="en-US" dirty="0" smtClean="0"/>
                  <a:t> (rating) </a:t>
                </a:r>
                <a:r>
                  <a:rPr lang="en-US" dirty="0" err="1" smtClean="0"/>
                  <a:t>r</a:t>
                </a:r>
                <a:r>
                  <a:rPr lang="en-US" baseline="-25000" dirty="0" err="1" smtClean="0"/>
                  <a:t>i,j</a:t>
                </a:r>
                <a:r>
                  <a:rPr lang="en-U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baseline="-25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8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SGD in a non-distributed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Initialize U and V randomly</a:t>
            </a:r>
          </a:p>
          <a:p>
            <a:r>
              <a:rPr lang="en-US" dirty="0" smtClean="0"/>
              <a:t>Repeat until convergence:</a:t>
            </a:r>
          </a:p>
          <a:p>
            <a:pPr lvl="1"/>
            <a:r>
              <a:rPr lang="en-US" dirty="0" smtClean="0"/>
              <a:t>Pick a </a:t>
            </a:r>
            <a:r>
              <a:rPr lang="en-US" dirty="0" err="1" smtClean="0"/>
              <a:t>datapoint</a:t>
            </a:r>
            <a:r>
              <a:rPr lang="en-US" dirty="0" smtClean="0"/>
              <a:t>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i,j</a:t>
            </a:r>
            <a:r>
              <a:rPr lang="en-US" baseline="-25000" dirty="0" smtClean="0"/>
              <a:t> </a:t>
            </a:r>
            <a:r>
              <a:rPr lang="en-US" dirty="0" smtClean="0"/>
              <a:t>uniformly at random</a:t>
            </a:r>
          </a:p>
          <a:p>
            <a:pPr lvl="1"/>
            <a:r>
              <a:rPr lang="en-US" dirty="0" smtClean="0"/>
              <a:t>Update row </a:t>
            </a:r>
            <a:r>
              <a:rPr lang="en-US" dirty="0" err="1" smtClean="0"/>
              <a:t>i</a:t>
            </a:r>
            <a:r>
              <a:rPr lang="en-US" dirty="0" smtClean="0"/>
              <a:t> of U and column j of V</a:t>
            </a:r>
            <a:r>
              <a:rPr lang="en-US" baseline="30000" dirty="0" smtClean="0"/>
              <a:t>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using the gradient equations</a:t>
            </a:r>
          </a:p>
          <a:p>
            <a:pPr lvl="1"/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9943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SGD in a distributed setting</a:t>
            </a:r>
            <a:r>
              <a:rPr lang="en-US" baseline="30000" dirty="0" smtClean="0"/>
              <a:t>[7]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Conflict arises if </a:t>
            </a:r>
            <a:r>
              <a:rPr lang="en-US" dirty="0" err="1" smtClean="0"/>
              <a:t>datapoint</a:t>
            </a:r>
            <a:r>
              <a:rPr lang="en-US" dirty="0" smtClean="0"/>
              <a:t>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i,j</a:t>
            </a:r>
            <a:r>
              <a:rPr lang="en-US" baseline="-25000" dirty="0" smtClean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datapoint</a:t>
            </a:r>
            <a:r>
              <a:rPr lang="en-US" dirty="0" smtClean="0"/>
              <a:t>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k,j</a:t>
            </a:r>
            <a:r>
              <a:rPr lang="en-US" baseline="-25000" dirty="0" smtClean="0"/>
              <a:t> </a:t>
            </a:r>
            <a:r>
              <a:rPr lang="en-US" dirty="0" smtClean="0"/>
              <a:t>reside on different workers</a:t>
            </a:r>
          </a:p>
          <a:p>
            <a:pPr lvl="1"/>
            <a:r>
              <a:rPr lang="en-US" dirty="0" smtClean="0"/>
              <a:t>Both compute different updates for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baseline="-25000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Have the workers work on non-conflicting</a:t>
            </a:r>
            <a:br>
              <a:rPr lang="en-US" dirty="0" smtClean="0"/>
            </a:br>
            <a:r>
              <a:rPr lang="en-US" dirty="0" smtClean="0"/>
              <a:t>regions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341" y="2568820"/>
            <a:ext cx="3171545" cy="4157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87050" y="229039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8182255" y="5002823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endParaRPr lang="en-US" baseline="30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210" y="4176346"/>
            <a:ext cx="2654121" cy="25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8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295401"/>
                <a:ext cx="8229600" cy="51815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 smtClean="0">
                    <a:solidFill>
                      <a:srgbClr val="FF0066"/>
                    </a:solidFill>
                  </a:rPr>
                  <a:t>Maximize the margin:</a:t>
                </a:r>
              </a:p>
              <a:p>
                <a:pPr lvl="1"/>
                <a:r>
                  <a:rPr lang="en-US" b="1" dirty="0" smtClean="0"/>
                  <a:t>Good according to intuition, </a:t>
                </a:r>
                <a:br>
                  <a:rPr lang="en-US" b="1" dirty="0" smtClean="0"/>
                </a:br>
                <a:r>
                  <a:rPr lang="en-US" b="1" dirty="0" smtClean="0"/>
                  <a:t>theory (VC dimension) &amp; </a:t>
                </a:r>
                <a:br>
                  <a:rPr lang="en-US" b="1" dirty="0" smtClean="0"/>
                </a:br>
                <a:r>
                  <a:rPr lang="en-US" b="1" dirty="0" smtClean="0"/>
                  <a:t>practice</a:t>
                </a:r>
              </a:p>
              <a:p>
                <a:pPr lvl="1"/>
                <a:endParaRPr lang="en-US" b="1" dirty="0"/>
              </a:p>
              <a:p>
                <a:pPr lvl="1"/>
                <a:endParaRPr lang="en-US" b="1" dirty="0" smtClean="0"/>
              </a:p>
              <a:p>
                <a:pPr lvl="1"/>
                <a:endParaRPr lang="en-US" b="1" dirty="0"/>
              </a:p>
              <a:p>
                <a:pPr lvl="1"/>
                <a:endParaRPr lang="en-US" b="1" dirty="0" smtClean="0"/>
              </a:p>
              <a:p>
                <a:pPr lvl="1"/>
                <a:r>
                  <a:rPr lang="en-US" b="1" dirty="0" smtClean="0">
                    <a:solidFill>
                      <a:srgbClr val="0000FF"/>
                    </a:solidFill>
                  </a:rPr>
                  <a:t> is margin … distance</a:t>
                </a:r>
                <a:r>
                  <a:rPr lang="en-US" b="1" dirty="0">
                    <a:solidFill>
                      <a:srgbClr val="0000FF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0000FF"/>
                    </a:solidFill>
                  </a:rPr>
                  <a:t>from </a:t>
                </a:r>
                <a:br>
                  <a:rPr lang="en-US" b="1" dirty="0" smtClean="0">
                    <a:solidFill>
                      <a:srgbClr val="0000FF"/>
                    </a:solidFill>
                  </a:rPr>
                </a:br>
                <a:r>
                  <a:rPr lang="en-US" b="1" dirty="0" smtClean="0">
                    <a:solidFill>
                      <a:srgbClr val="0000FF"/>
                    </a:solidFill>
                  </a:rPr>
                  <a:t>the separating </a:t>
                </a:r>
                <a:r>
                  <a:rPr lang="en-US" b="1" dirty="0" err="1" smtClean="0">
                    <a:solidFill>
                      <a:srgbClr val="0000FF"/>
                    </a:solidFill>
                  </a:rPr>
                  <a:t>hyperplane</a:t>
                </a:r>
                <a:endParaRPr lang="en-US" b="1" dirty="0" smtClean="0">
                  <a:solidFill>
                    <a:srgbClr val="0000FF"/>
                  </a:solidFill>
                </a:endParaRPr>
              </a:p>
              <a:p>
                <a:pPr lvl="8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8"/>
                <a:endParaRPr lang="en-US" dirty="0" smtClean="0"/>
              </a:p>
              <a:p>
                <a:pPr lvl="2">
                  <a:buNone/>
                </a:pP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181599"/>
              </a:xfrm>
              <a:blipFill rotWithShape="1">
                <a:blip r:embed="rId3"/>
                <a:stretch>
                  <a:fillRect t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>
                <a:solidFill>
                  <a:prstClr val="black">
                    <a:tint val="75000"/>
                  </a:prstClr>
                </a:solidFill>
              </a:rPr>
              <a:t>J. Leskovec, A. Rajaraman, J. Ullman: Mining of Massive Datasets, http://www.mmds.org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28956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2800" y="24384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29600" y="269182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48600" y="16764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0000" y="22860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10600" y="15240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18928" y="41148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42950" y="32766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134600" y="2667001"/>
            <a:ext cx="320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08878" y="3453826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66078" y="3453826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601200" y="388620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833750" y="4368226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67800" y="449580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96400" y="480060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7255120" y="3108080"/>
            <a:ext cx="3276600" cy="1327640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448800" y="175260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</a:t>
            </a:r>
            <a:r>
              <a:rPr lang="en-US" b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Symbol"/>
              </a:rPr>
              <a:t></a:t>
            </a:r>
            <a:r>
              <a:rPr lang="en-US" b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x+b</a:t>
            </a:r>
            <a:r>
              <a:rPr lang="en-US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=0</a:t>
            </a:r>
            <a:endParaRPr lang="en-US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rot="10800000">
            <a:off x="8435340" y="3025141"/>
            <a:ext cx="624840" cy="27432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991600" y="3453826"/>
            <a:ext cx="617220" cy="304799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8686800" y="2819400"/>
            <a:ext cx="2904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2000" b="1" dirty="0">
                <a:solidFill>
                  <a:prstClr val="black"/>
                </a:solidFill>
                <a:sym typeface="Symbol"/>
              </a:rPr>
              <a:t>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082136" y="3181290"/>
            <a:ext cx="2904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2000" b="1" dirty="0">
                <a:solidFill>
                  <a:prstClr val="black"/>
                </a:solidFill>
                <a:sym typeface="Symbol"/>
              </a:rPr>
              <a:t>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72400" y="5486400"/>
            <a:ext cx="2946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2000" b="1" dirty="0">
                <a:solidFill>
                  <a:srgbClr val="008000"/>
                </a:solidFill>
                <a:sym typeface="Symbol"/>
              </a:rPr>
              <a:t>Maximizing the margin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8575160" y="4504296"/>
            <a:ext cx="617220" cy="304799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665696" y="4231760"/>
            <a:ext cx="2904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2000" b="1" dirty="0">
                <a:solidFill>
                  <a:prstClr val="black"/>
                </a:solidFill>
                <a:sym typeface="Symbol"/>
              </a:rPr>
              <a:t></a:t>
            </a:r>
            <a:endParaRPr lang="en-US" sz="2000" b="1" dirty="0">
              <a:solidFill>
                <a:prstClr val="black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438400" y="3429000"/>
          <a:ext cx="41529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4" imgW="1384200" imgH="533160" progId="Equation.3">
                  <p:embed/>
                </p:oleObj>
              </mc:Choice>
              <mc:Fallback>
                <p:oleObj name="Equation" r:id="rId4" imgW="138420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429000"/>
                        <a:ext cx="41529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458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Separating </a:t>
            </a:r>
            <a:r>
              <a:rPr lang="en-US" b="1" dirty="0" err="1" smtClean="0">
                <a:solidFill>
                  <a:srgbClr val="0000FF"/>
                </a:solidFill>
              </a:rPr>
              <a:t>hyperplane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br>
              <a:rPr lang="en-US" b="1" dirty="0" smtClean="0">
                <a:solidFill>
                  <a:srgbClr val="0000FF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is defined by the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solidFill>
                  <a:srgbClr val="FF0066"/>
                </a:solidFill>
              </a:rPr>
              <a:t>support vectors</a:t>
            </a:r>
          </a:p>
          <a:p>
            <a:pPr lvl="1"/>
            <a:r>
              <a:rPr lang="en-US" dirty="0" smtClean="0"/>
              <a:t>Points on </a:t>
            </a:r>
            <a:r>
              <a:rPr lang="en-US" b="1" dirty="0" smtClean="0"/>
              <a:t>+</a:t>
            </a:r>
            <a:r>
              <a:rPr lang="en-US" dirty="0" smtClean="0"/>
              <a:t>/</a:t>
            </a:r>
            <a:r>
              <a:rPr lang="en-US" b="1" dirty="0" smtClean="0"/>
              <a:t>-</a:t>
            </a:r>
            <a:r>
              <a:rPr lang="en-US" dirty="0" smtClean="0"/>
              <a:t> planes </a:t>
            </a:r>
            <a:br>
              <a:rPr lang="en-US" dirty="0" smtClean="0"/>
            </a:br>
            <a:r>
              <a:rPr lang="en-US" dirty="0" smtClean="0"/>
              <a:t>from the solution </a:t>
            </a:r>
          </a:p>
          <a:p>
            <a:pPr lvl="1"/>
            <a:r>
              <a:rPr lang="en-US" dirty="0" smtClean="0"/>
              <a:t>If you knew these </a:t>
            </a:r>
            <a:br>
              <a:rPr lang="en-US" dirty="0" smtClean="0"/>
            </a:br>
            <a:r>
              <a:rPr lang="en-US" dirty="0" smtClean="0"/>
              <a:t>points, you could </a:t>
            </a:r>
            <a:br>
              <a:rPr lang="en-US" dirty="0" smtClean="0"/>
            </a:br>
            <a:r>
              <a:rPr lang="en-US" dirty="0" smtClean="0"/>
              <a:t>ignore the rest</a:t>
            </a:r>
          </a:p>
          <a:p>
            <a:pPr lvl="1"/>
            <a:r>
              <a:rPr lang="en-US" dirty="0" smtClean="0"/>
              <a:t>Generally, </a:t>
            </a:r>
            <a:br>
              <a:rPr lang="en-US" dirty="0" smtClean="0"/>
            </a:b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d+1</a:t>
            </a:r>
            <a:r>
              <a:rPr lang="en-US" dirty="0" smtClean="0"/>
              <a:t> support vectors (for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dirty="0" smtClean="0"/>
              <a:t> dim. data)</a:t>
            </a:r>
          </a:p>
          <a:p>
            <a:pPr lvl="1"/>
            <a:endParaRPr lang="en-US" dirty="0" smtClean="0"/>
          </a:p>
          <a:p>
            <a:endParaRPr lang="en-US" dirty="0" smtClean="0">
              <a:solidFill>
                <a:schemeClr val="accent3"/>
              </a:solidFill>
            </a:endParaRPr>
          </a:p>
          <a:p>
            <a:endParaRPr lang="en-US" dirty="0" smtClean="0">
              <a:solidFill>
                <a:schemeClr val="accent3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>
                <a:solidFill>
                  <a:prstClr val="black">
                    <a:tint val="75000"/>
                  </a:prstClr>
                </a:solidFill>
              </a:rPr>
              <a:t>J. Leskovec, A. Rajaraman, J. Ullman: Mining of Massive Datasets, http://www.mmds.org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07914" y="1143000"/>
            <a:ext cx="517448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016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Astronomy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Sloan Digital Sky Survey</a:t>
            </a:r>
          </a:p>
          <a:p>
            <a:pPr lvl="1"/>
            <a:r>
              <a:rPr lang="en-US" dirty="0"/>
              <a:t>New Mexico, 2000</a:t>
            </a:r>
          </a:p>
          <a:p>
            <a:pPr lvl="1"/>
            <a:r>
              <a:rPr lang="en-US" dirty="0"/>
              <a:t>140TB over 10 years</a:t>
            </a:r>
          </a:p>
          <a:p>
            <a:pPr lvl="1"/>
            <a:endParaRPr lang="en-US" dirty="0"/>
          </a:p>
          <a:p>
            <a:r>
              <a:rPr lang="en-US" dirty="0"/>
              <a:t>Large Synoptic Survey Telescope</a:t>
            </a:r>
          </a:p>
          <a:p>
            <a:pPr lvl="1"/>
            <a:r>
              <a:rPr lang="en-US" dirty="0"/>
              <a:t>Chile, 2016</a:t>
            </a:r>
          </a:p>
          <a:p>
            <a:pPr lvl="1"/>
            <a:r>
              <a:rPr lang="en-US" dirty="0"/>
              <a:t>Will acquire 140TB </a:t>
            </a:r>
            <a:r>
              <a:rPr lang="en-US" b="1" dirty="0"/>
              <a:t>every five </a:t>
            </a:r>
            <a:r>
              <a:rPr lang="en-US" b="1" dirty="0" smtClean="0"/>
              <a:t>days</a:t>
            </a:r>
            <a:r>
              <a:rPr lang="en-US" b="1" baseline="30000" dirty="0" smtClean="0"/>
              <a:t>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584" y="3857167"/>
            <a:ext cx="49530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794" y="1567066"/>
            <a:ext cx="1270000" cy="158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12773" y="6617889"/>
            <a:ext cx="34501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000" dirty="0">
                <a:solidFill>
                  <a:prstClr val="black"/>
                </a:solidFill>
              </a:rPr>
              <a:t>1 http</a:t>
            </a:r>
            <a:r>
              <a:rPr lang="en-US" sz="1000" dirty="0">
                <a:solidFill>
                  <a:prstClr val="black"/>
                </a:solidFill>
              </a:rPr>
              <a:t>://</a:t>
            </a:r>
            <a:r>
              <a:rPr lang="en-US" sz="1000" dirty="0" err="1">
                <a:solidFill>
                  <a:prstClr val="black"/>
                </a:solidFill>
              </a:rPr>
              <a:t>www.economist.com</a:t>
            </a:r>
            <a:r>
              <a:rPr lang="en-US" sz="1000" dirty="0">
                <a:solidFill>
                  <a:prstClr val="black"/>
                </a:solidFill>
              </a:rPr>
              <a:t>/node/15557443</a:t>
            </a:r>
          </a:p>
        </p:txBody>
      </p:sp>
    </p:spTree>
    <p:extLst>
      <p:ext uri="{BB962C8B-B14F-4D97-AF65-F5344CB8AC3E}">
        <p14:creationId xmlns:p14="http://schemas.microsoft.com/office/powerpoint/2010/main" val="100371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Non-linearly Separable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If data is </a:t>
            </a:r>
            <a:r>
              <a:rPr lang="en-US" b="1" dirty="0" smtClean="0">
                <a:solidFill>
                  <a:srgbClr val="D60093"/>
                </a:solidFill>
              </a:rPr>
              <a:t>not separable </a:t>
            </a:r>
            <a:r>
              <a:rPr lang="en-US" b="1" dirty="0" smtClean="0"/>
              <a:t>introduce </a:t>
            </a:r>
            <a:r>
              <a:rPr lang="en-US" b="1" dirty="0" smtClean="0">
                <a:solidFill>
                  <a:srgbClr val="0000FF"/>
                </a:solidFill>
              </a:rPr>
              <a:t>penalty</a:t>
            </a:r>
            <a:r>
              <a:rPr lang="en-US" b="1" dirty="0" smtClean="0"/>
              <a:t>:</a:t>
            </a:r>
          </a:p>
          <a:p>
            <a:pPr lvl="1"/>
            <a:endParaRPr lang="en-US" dirty="0" smtClean="0"/>
          </a:p>
          <a:p>
            <a:pPr lvl="8"/>
            <a:endParaRPr lang="en-US" dirty="0" smtClean="0"/>
          </a:p>
          <a:p>
            <a:pPr lvl="4"/>
            <a:endParaRPr lang="en-US" dirty="0" smtClean="0"/>
          </a:p>
          <a:p>
            <a:pPr lvl="1"/>
            <a:r>
              <a:rPr lang="en-US" dirty="0" smtClean="0"/>
              <a:t>Minimize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ǁwǁ</a:t>
            </a:r>
            <a:r>
              <a:rPr lang="en-US" b="1" i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/>
              <a:t> plus the </a:t>
            </a:r>
            <a:br>
              <a:rPr lang="en-US" dirty="0" smtClean="0"/>
            </a:br>
            <a:r>
              <a:rPr lang="en-US" dirty="0" smtClean="0"/>
              <a:t>number of training mistakes</a:t>
            </a:r>
          </a:p>
          <a:p>
            <a:pPr lvl="1"/>
            <a:r>
              <a:rPr lang="en-US" dirty="0" smtClean="0"/>
              <a:t>Set </a:t>
            </a:r>
            <a:r>
              <a:rPr lang="en-US" b="1" i="1" dirty="0" smtClean="0"/>
              <a:t>C</a:t>
            </a:r>
            <a:r>
              <a:rPr lang="en-US" dirty="0" smtClean="0"/>
              <a:t> using cross validation</a:t>
            </a:r>
          </a:p>
          <a:p>
            <a:pPr lvl="8"/>
            <a:endParaRPr lang="en-US" dirty="0" smtClean="0"/>
          </a:p>
          <a:p>
            <a:r>
              <a:rPr lang="en-US" b="1" dirty="0" smtClean="0">
                <a:solidFill>
                  <a:srgbClr val="008000"/>
                </a:solidFill>
              </a:rPr>
              <a:t>How to penalize mistakes?</a:t>
            </a:r>
          </a:p>
          <a:p>
            <a:pPr lvl="1"/>
            <a:r>
              <a:rPr lang="en-US" b="1" dirty="0" smtClean="0"/>
              <a:t>All mistakes are not</a:t>
            </a:r>
            <a:br>
              <a:rPr lang="en-US" b="1" dirty="0" smtClean="0"/>
            </a:br>
            <a:r>
              <a:rPr lang="en-US" b="1" dirty="0" smtClean="0"/>
              <a:t>equally bad!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>
                <a:solidFill>
                  <a:prstClr val="black">
                    <a:tint val="75000"/>
                  </a:prstClr>
                </a:solidFill>
              </a:rPr>
              <a:t>J. Leskovec, A. Rajaraman, J. Ullman: Mining of Massive Datasets, http://www.mmds.org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2" name="Object 2"/>
          <p:cNvGraphicFramePr>
            <a:graphicFrameLocks noChangeAspect="1"/>
          </p:cNvGraphicFramePr>
          <p:nvPr>
            <p:extLst/>
          </p:nvPr>
        </p:nvGraphicFramePr>
        <p:xfrm>
          <a:off x="2519364" y="1966914"/>
          <a:ext cx="54943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5" imgW="2450880" imgH="507960" progId="Equation.3">
                  <p:embed/>
                </p:oleObj>
              </mc:Choice>
              <mc:Fallback>
                <p:oleObj name="Equation" r:id="rId5" imgW="24508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364" y="1966914"/>
                        <a:ext cx="5494337" cy="1095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162800" y="32766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09750" y="353002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48600" y="25146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00" y="31242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10600" y="23622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15200" y="49530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42950" y="41148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34600" y="3505201"/>
            <a:ext cx="320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28950" y="4063426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37478" y="4673026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91600" y="617220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833750" y="5206426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67800" y="495300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96400" y="563880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6928340" y="3727940"/>
            <a:ext cx="3581400" cy="2286000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7997205">
            <a:off x="9489221" y="295073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Symbol"/>
              </a:rPr>
              <a:t>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x+b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=0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85574" y="435581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18054" y="4355812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30915" y="3099376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5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 smtClean="0"/>
              <a:t>Introduce </a:t>
            </a:r>
            <a:r>
              <a:rPr lang="en-US" b="1" dirty="0" smtClean="0">
                <a:solidFill>
                  <a:srgbClr val="0000FF"/>
                </a:solidFill>
              </a:rPr>
              <a:t>slack variables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</a:t>
            </a:r>
            <a:r>
              <a:rPr lang="en-US" b="1" baseline="-250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i</a:t>
            </a:r>
            <a:endParaRPr lang="en-US" b="1" baseline="30000" dirty="0" smtClean="0"/>
          </a:p>
          <a:p>
            <a:pPr lvl="1"/>
            <a:endParaRPr lang="en-US" dirty="0" smtClean="0"/>
          </a:p>
          <a:p>
            <a:pPr lvl="8"/>
            <a:endParaRPr lang="en-US" dirty="0" smtClean="0"/>
          </a:p>
          <a:p>
            <a:pPr lvl="4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If point </a:t>
            </a:r>
            <a:r>
              <a:rPr lang="en-US" b="1" i="1" dirty="0" smtClean="0"/>
              <a:t>x</a:t>
            </a:r>
            <a:r>
              <a:rPr lang="en-US" b="1" i="1" baseline="-25000" dirty="0" smtClean="0"/>
              <a:t>i</a:t>
            </a:r>
            <a:r>
              <a:rPr lang="en-US" dirty="0" smtClean="0"/>
              <a:t> is on the wrong </a:t>
            </a:r>
            <a:br>
              <a:rPr lang="en-US" dirty="0" smtClean="0"/>
            </a:br>
            <a:r>
              <a:rPr lang="en-US" dirty="0" smtClean="0"/>
              <a:t>side of the margin then </a:t>
            </a:r>
            <a:br>
              <a:rPr lang="en-US" dirty="0" smtClean="0"/>
            </a:br>
            <a:r>
              <a:rPr lang="en-US" dirty="0" smtClean="0"/>
              <a:t>get penalty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ym typeface="Symbol"/>
              </a:rPr>
              <a:t></a:t>
            </a:r>
            <a:r>
              <a:rPr lang="en-US" b="1" baseline="-25000" dirty="0" err="1" smtClean="0">
                <a:sym typeface="Symbol"/>
              </a:rPr>
              <a:t>i</a:t>
            </a:r>
            <a:endParaRPr lang="en-US" b="1" baseline="30000" dirty="0" smtClean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>
                <a:solidFill>
                  <a:prstClr val="black">
                    <a:tint val="75000"/>
                  </a:prstClr>
                </a:solidFill>
              </a:rPr>
              <a:t>J. Leskovec, A. Rajaraman, J. Ullman: Mining of Massive Datasets, http://www.mmds.org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15714" name="Object 2"/>
          <p:cNvGraphicFramePr>
            <a:graphicFrameLocks noChangeAspect="1"/>
          </p:cNvGraphicFramePr>
          <p:nvPr>
            <p:extLst/>
          </p:nvPr>
        </p:nvGraphicFramePr>
        <p:xfrm>
          <a:off x="2498726" y="1838326"/>
          <a:ext cx="3971925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4" imgW="1587240" imgH="660240" progId="Equation.3">
                  <p:embed/>
                </p:oleObj>
              </mc:Choice>
              <mc:Fallback>
                <p:oleObj name="Equation" r:id="rId4" imgW="158724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6" y="1838326"/>
                        <a:ext cx="3971925" cy="159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908678" y="26670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46028" y="246322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84878" y="14478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56278" y="20574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46878" y="12954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48600" y="34290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79228" y="30480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87173" y="2996626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102356" y="3225226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134600" y="403860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448800" y="403860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32678" y="434340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7743715" y="2047073"/>
            <a:ext cx="3054774" cy="1930603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18342383">
            <a:off x="9821019" y="140676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Symbol"/>
              </a:rPr>
              <a:t>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x+b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=0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61910" y="4849091"/>
            <a:ext cx="3764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For each data point:</a:t>
            </a:r>
          </a:p>
          <a:p>
            <a:pPr defTabSz="457200"/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If margin 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Symbol"/>
              </a:rPr>
              <a:t> 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1, don’t care</a:t>
            </a:r>
          </a:p>
          <a:p>
            <a:pPr defTabSz="457200"/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If margin &lt; 1, pay linear penalty</a:t>
            </a:r>
            <a:endParaRPr lang="en-US" sz="200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rot="5400000">
            <a:off x="7377479" y="2147521"/>
            <a:ext cx="2558560" cy="161631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8386601" y="2694771"/>
            <a:ext cx="2558560" cy="161631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906000" y="36576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cxnSp>
        <p:nvCxnSpPr>
          <p:cNvPr id="35" name="Straight Arrow Connector 34"/>
          <p:cNvCxnSpPr>
            <a:stCxn id="17" idx="2"/>
          </p:cNvCxnSpPr>
          <p:nvPr/>
        </p:nvCxnSpPr>
        <p:spPr>
          <a:xfrm>
            <a:off x="8662595" y="3048000"/>
            <a:ext cx="1403121" cy="904036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220200" y="3124200"/>
            <a:ext cx="369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2000" b="1" dirty="0">
                <a:solidFill>
                  <a:prstClr val="black"/>
                </a:solidFill>
                <a:sym typeface="Symbol"/>
              </a:rPr>
              <a:t></a:t>
            </a:r>
            <a:r>
              <a:rPr lang="en-US" sz="2000" b="1" baseline="-25000" dirty="0">
                <a:solidFill>
                  <a:prstClr val="black"/>
                </a:solidFill>
                <a:sym typeface="Symbol"/>
              </a:rPr>
              <a:t>j</a:t>
            </a:r>
            <a:endParaRPr lang="en-US" sz="2000" baseline="-25000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93310" y="218224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rot="10800000">
            <a:off x="9220202" y="2514600"/>
            <a:ext cx="762001" cy="46961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601200" y="2419290"/>
            <a:ext cx="369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2000" b="1" dirty="0">
                <a:solidFill>
                  <a:prstClr val="black"/>
                </a:solidFill>
                <a:sym typeface="Symbol"/>
              </a:rPr>
              <a:t></a:t>
            </a:r>
            <a:r>
              <a:rPr lang="en-US" sz="2000" b="1" baseline="-25000" dirty="0" err="1">
                <a:solidFill>
                  <a:prstClr val="black"/>
                </a:solidFill>
                <a:sym typeface="Symbol"/>
              </a:rPr>
              <a:t>i</a:t>
            </a:r>
            <a:endParaRPr lang="en-US" sz="2000" b="1" baseline="30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Slack Penalty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  <a:ea typeface="Cambria Math"/>
                      </a:rPr>
                      <m:t>𝑪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590801"/>
            <a:ext cx="8229600" cy="3962401"/>
          </a:xfrm>
        </p:spPr>
        <p:txBody>
          <a:bodyPr/>
          <a:lstStyle/>
          <a:p>
            <a:r>
              <a:rPr lang="en-US" b="1" dirty="0" smtClean="0">
                <a:solidFill>
                  <a:srgbClr val="008000"/>
                </a:solidFill>
              </a:rPr>
              <a:t>What is the role of slack </a:t>
            </a:r>
            <a:r>
              <a:rPr lang="en-US" b="1" dirty="0">
                <a:solidFill>
                  <a:srgbClr val="008000"/>
                </a:solidFill>
              </a:rPr>
              <a:t>penalty C:</a:t>
            </a:r>
          </a:p>
          <a:p>
            <a:pPr lvl="1"/>
            <a:r>
              <a:rPr lang="en-US" b="1" dirty="0">
                <a:solidFill>
                  <a:srgbClr val="D60093"/>
                </a:solidFill>
              </a:rPr>
              <a:t>C=</a:t>
            </a:r>
            <a:r>
              <a:rPr lang="en-US" b="1" dirty="0">
                <a:solidFill>
                  <a:srgbClr val="D60093"/>
                </a:solidFill>
                <a:sym typeface="Symbol"/>
              </a:rPr>
              <a:t>:</a:t>
            </a:r>
            <a:r>
              <a:rPr lang="en-US" dirty="0">
                <a:solidFill>
                  <a:srgbClr val="D60093"/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Only want to </a:t>
            </a:r>
            <a:r>
              <a:rPr lang="en-US" b="1" dirty="0">
                <a:sym typeface="Symbol"/>
              </a:rPr>
              <a:t>w, b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/>
            </a:r>
            <a:br>
              <a:rPr lang="en-US" dirty="0" smtClean="0">
                <a:sym typeface="Symbol"/>
              </a:rPr>
            </a:br>
            <a:r>
              <a:rPr lang="en-US" dirty="0" smtClean="0">
                <a:sym typeface="Symbol"/>
              </a:rPr>
              <a:t>that separate </a:t>
            </a:r>
            <a:r>
              <a:rPr lang="en-US" dirty="0">
                <a:sym typeface="Symbol"/>
              </a:rPr>
              <a:t>the data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b="1" dirty="0">
                <a:solidFill>
                  <a:srgbClr val="D60093"/>
                </a:solidFill>
              </a:rPr>
              <a:t>C=0:</a:t>
            </a:r>
            <a:r>
              <a:rPr lang="en-US" dirty="0">
                <a:solidFill>
                  <a:srgbClr val="D60093"/>
                </a:solidFill>
              </a:rPr>
              <a:t> </a:t>
            </a:r>
            <a:r>
              <a:rPr lang="en-US" dirty="0"/>
              <a:t>Can set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ym typeface="Symbol"/>
              </a:rPr>
              <a:t></a:t>
            </a:r>
            <a:r>
              <a:rPr lang="en-US" b="1" baseline="-25000" dirty="0" err="1">
                <a:sym typeface="Symbol"/>
              </a:rPr>
              <a:t>i</a:t>
            </a:r>
            <a:r>
              <a:rPr lang="en-US" baseline="-25000" dirty="0">
                <a:sym typeface="Symbol"/>
              </a:rPr>
              <a:t> </a:t>
            </a:r>
            <a:r>
              <a:rPr lang="en-US" dirty="0">
                <a:sym typeface="Symbol"/>
              </a:rPr>
              <a:t>to anything, </a:t>
            </a:r>
            <a:br>
              <a:rPr lang="en-US" dirty="0">
                <a:sym typeface="Symbol"/>
              </a:rPr>
            </a:br>
            <a:r>
              <a:rPr lang="en-US" dirty="0">
                <a:sym typeface="Symbol"/>
              </a:rPr>
              <a:t>then </a:t>
            </a:r>
            <a:r>
              <a:rPr lang="en-US" b="1" dirty="0">
                <a:sym typeface="Symbol"/>
              </a:rPr>
              <a:t>w=0</a:t>
            </a:r>
            <a:r>
              <a:rPr lang="en-US" dirty="0">
                <a:sym typeface="Symbol"/>
              </a:rPr>
              <a:t> (basically </a:t>
            </a:r>
            <a:r>
              <a:rPr lang="en-US" dirty="0" smtClean="0">
                <a:sym typeface="Symbol"/>
              </a:rPr>
              <a:t/>
            </a:r>
            <a:br>
              <a:rPr lang="en-US" dirty="0" smtClean="0">
                <a:sym typeface="Symbol"/>
              </a:rPr>
            </a:br>
            <a:r>
              <a:rPr lang="en-US" dirty="0" smtClean="0">
                <a:sym typeface="Symbol"/>
              </a:rPr>
              <a:t>ignores </a:t>
            </a:r>
            <a:r>
              <a:rPr lang="en-US" dirty="0">
                <a:sym typeface="Symbol"/>
              </a:rPr>
              <a:t>the data)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J. Leskovec, A. Rajaraman, J. Ullman: Mining of Massive Datasets, http://www.mmds.org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406651" y="1343026"/>
          <a:ext cx="6291263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4" imgW="2463480" imgH="507960" progId="Equation.3">
                  <p:embed/>
                </p:oleObj>
              </mc:Choice>
              <mc:Fallback>
                <p:oleObj name="Equation" r:id="rId4" imgW="24634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651" y="1343026"/>
                        <a:ext cx="6291263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968756" y="444442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06106" y="424065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44956" y="322522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16356" y="383482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06956" y="307282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08678" y="520642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39306" y="482542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47251" y="477405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62434" y="500265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94678" y="5816026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08878" y="5816026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92756" y="6120826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rot="5400000">
            <a:off x="7607206" y="4009164"/>
            <a:ext cx="3054774" cy="1930603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76328" y="523125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0000FF"/>
                </a:solidFill>
              </a:rPr>
              <a:t>+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47251" y="5410201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FF0000"/>
                </a:solidFill>
              </a:rPr>
              <a:t>-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331180" y="4127212"/>
            <a:ext cx="651020" cy="2654588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813679" y="460513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big 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663126" y="308746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“good” </a:t>
            </a:r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689247" y="285589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small </a:t>
            </a:r>
            <a:r>
              <a:rPr lang="en-US" b="1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6477000" y="6120319"/>
            <a:ext cx="1071696" cy="597932"/>
            <a:chOff x="-202660" y="4038600"/>
            <a:chExt cx="1071696" cy="597932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564236" y="4038600"/>
              <a:ext cx="0" cy="533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59436" y="4305300"/>
              <a:ext cx="60960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-202660" y="4267200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(0,0)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 flipH="1">
            <a:off x="7010402" y="3225226"/>
            <a:ext cx="2133598" cy="3556575"/>
          </a:xfrm>
          <a:prstGeom prst="line">
            <a:avLst/>
          </a:prstGeom>
          <a:ln w="57150">
            <a:solidFill>
              <a:srgbClr val="D60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2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SVM: How to estimate </a:t>
            </a:r>
            <a:r>
              <a:rPr lang="en-US" i="1" dirty="0" smtClean="0"/>
              <a:t>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D60093"/>
                </a:solidFill>
              </a:rPr>
              <a:t>Want to minimize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b="1" i="1" dirty="0" smtClean="0"/>
              <a:t>f(</a:t>
            </a:r>
            <a:r>
              <a:rPr lang="en-US" b="1" i="1" dirty="0" err="1" smtClean="0"/>
              <a:t>w,b</a:t>
            </a:r>
            <a:r>
              <a:rPr lang="en-US" b="1" i="1" dirty="0" smtClean="0"/>
              <a:t>):</a:t>
            </a:r>
          </a:p>
          <a:p>
            <a:endParaRPr lang="en-US" b="1" dirty="0" smtClean="0">
              <a:solidFill>
                <a:schemeClr val="accent3"/>
              </a:solidFill>
            </a:endParaRPr>
          </a:p>
          <a:p>
            <a:pPr lvl="4"/>
            <a:endParaRPr lang="en-US" dirty="0" smtClean="0"/>
          </a:p>
          <a:p>
            <a:pPr marL="0" indent="0">
              <a:buNone/>
            </a:pPr>
            <a:endParaRPr lang="en-US" b="1" dirty="0" smtClean="0">
              <a:solidFill>
                <a:srgbClr val="0000FF"/>
              </a:solidFill>
            </a:endParaRPr>
          </a:p>
          <a:p>
            <a:r>
              <a:rPr lang="en-US" b="1" dirty="0" smtClean="0">
                <a:solidFill>
                  <a:srgbClr val="0000FF"/>
                </a:solidFill>
              </a:rPr>
              <a:t>Compute the gradient </a:t>
            </a:r>
            <a:r>
              <a:rPr lang="en-US" b="1" dirty="0" smtClean="0">
                <a:solidFill>
                  <a:srgbClr val="0000FF"/>
                </a:solidFill>
                <a:sym typeface="Symbol"/>
              </a:rPr>
              <a:t>(j) </a:t>
            </a:r>
            <a:r>
              <a:rPr lang="en-US" b="1" dirty="0" smtClean="0">
                <a:solidFill>
                  <a:srgbClr val="0000FF"/>
                </a:solidFill>
              </a:rPr>
              <a:t>w.r.t. </a:t>
            </a:r>
            <a:r>
              <a:rPr lang="en-US" b="1" i="1" dirty="0" smtClean="0">
                <a:solidFill>
                  <a:srgbClr val="0000FF"/>
                </a:solidFill>
              </a:rPr>
              <a:t>w</a:t>
            </a:r>
            <a:r>
              <a:rPr lang="en-US" b="1" i="1" baseline="30000" dirty="0" smtClean="0">
                <a:solidFill>
                  <a:srgbClr val="0000FF"/>
                </a:solidFill>
              </a:rPr>
              <a:t>(j)</a:t>
            </a:r>
            <a:endParaRPr lang="en-US" b="1" dirty="0" smtClean="0">
              <a:solidFill>
                <a:srgbClr val="0000FF"/>
              </a:solidFill>
            </a:endParaRP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>
                <a:solidFill>
                  <a:prstClr val="black">
                    <a:tint val="75000"/>
                  </a:prstClr>
                </a:solidFill>
              </a:rPr>
              <a:t>J. Leskovec, A. Rajaraman, J. Ullman: Mining of Massive Datasets, http://www.mmds.org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9221" name="Object 5"/>
          <p:cNvGraphicFramePr>
            <a:graphicFrameLocks noChangeAspect="1"/>
          </p:cNvGraphicFramePr>
          <p:nvPr>
            <p:extLst/>
          </p:nvPr>
        </p:nvGraphicFramePr>
        <p:xfrm>
          <a:off x="2281239" y="4038600"/>
          <a:ext cx="63468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3" imgW="2450880" imgH="431640" progId="Equation.3">
                  <p:embed/>
                </p:oleObj>
              </mc:Choice>
              <mc:Fallback>
                <p:oleObj name="Equation" r:id="rId3" imgW="2450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239" y="4038600"/>
                        <a:ext cx="6346825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6"/>
          <p:cNvGraphicFramePr>
            <a:graphicFrameLocks noChangeAspect="1"/>
          </p:cNvGraphicFramePr>
          <p:nvPr>
            <p:extLst/>
          </p:nvPr>
        </p:nvGraphicFramePr>
        <p:xfrm>
          <a:off x="5759450" y="5307014"/>
          <a:ext cx="4743450" cy="132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5" imgW="2209680" imgH="660240" progId="Equation.3">
                  <p:embed/>
                </p:oleObj>
              </mc:Choice>
              <mc:Fallback>
                <p:oleObj name="Equation" r:id="rId5" imgW="220968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450" y="5307014"/>
                        <a:ext cx="4743450" cy="132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133601" y="1828801"/>
          <a:ext cx="8374063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7" imgW="3530520" imgH="482400" progId="Equation.3">
                  <p:embed/>
                </p:oleObj>
              </mc:Choice>
              <mc:Fallback>
                <p:oleObj name="Equation" r:id="rId7" imgW="35305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1" y="1828801"/>
                        <a:ext cx="8374063" cy="1169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8229600" y="839716"/>
            <a:ext cx="304800" cy="4267200"/>
          </a:xfrm>
          <a:prstGeom prst="rightBrace">
            <a:avLst>
              <a:gd name="adj1" fmla="val 73148"/>
              <a:gd name="adj2" fmla="val 50000"/>
            </a:avLst>
          </a:prstGeom>
          <a:ln w="28575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34201" y="3139430"/>
                <a:ext cx="2699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/>
                <a:r>
                  <a:rPr lang="en-US" b="1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Empirical</a:t>
                </a:r>
                <a:r>
                  <a:rPr lang="en-US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b="1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loss</a:t>
                </a:r>
                <a:r>
                  <a:rPr lang="en-US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8000"/>
                        </a:solidFill>
                        <a:latin typeface="Cambria Math"/>
                        <a:cs typeface="Arial" pitchFamily="34" charset="0"/>
                      </a:rPr>
                      <m:t>𝑳</m:t>
                    </m:r>
                    <m:r>
                      <a:rPr lang="en-US" b="1" i="1" dirty="0">
                        <a:solidFill>
                          <a:srgbClr val="008000"/>
                        </a:solidFill>
                        <a:latin typeface="Cambria Math"/>
                        <a:cs typeface="Arial" pitchFamily="34" charset="0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8000"/>
                            </a:solidFill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08000"/>
                            </a:solidFill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n-US" b="1" i="1" dirty="0">
                        <a:solidFill>
                          <a:srgbClr val="008000"/>
                        </a:solidFill>
                        <a:latin typeface="Cambria Math"/>
                        <a:cs typeface="Arial" pitchFamily="34" charset="0"/>
                      </a:rPr>
                      <m:t> </m:t>
                    </m:r>
                    <m:sSub>
                      <m:sSubPr>
                        <m:ctrlPr>
                          <a:rPr lang="en-US" b="1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1" i="1" dirty="0" err="1">
                            <a:solidFill>
                              <a:srgbClr val="008000"/>
                            </a:solidFill>
                            <a:latin typeface="Cambria Math"/>
                            <a:cs typeface="Arial" pitchFamily="34" charset="0"/>
                          </a:rPr>
                          <m:t>𝒚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08000"/>
                            </a:solidFill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n-US" b="1" i="1" dirty="0">
                        <a:solidFill>
                          <a:srgbClr val="008000"/>
                        </a:solidFill>
                        <a:latin typeface="Cambria Math"/>
                        <a:cs typeface="Arial" pitchFamily="34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139430"/>
                <a:ext cx="2699713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203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28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33625" y="1905000"/>
            <a:ext cx="8105775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defTabSz="457200"/>
            <a:r>
              <a:rPr lang="en-US" sz="28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Iterate until convergence:</a:t>
            </a:r>
          </a:p>
          <a:p>
            <a:pPr marL="285750" indent="-285750" defTabSz="457200">
              <a:buFont typeface="Arial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For 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 = 1 … d</a:t>
            </a:r>
          </a:p>
          <a:p>
            <a:pPr marL="742950" lvl="1" indent="-285750" defTabSz="457200">
              <a:buFont typeface="Arial" pitchFamily="34" charset="0"/>
              <a:buChar char="•"/>
            </a:pPr>
            <a:r>
              <a:rPr lang="en-US" sz="28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Evaluate: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 defTabSz="457200">
              <a:buFont typeface="Arial" pitchFamily="34" charset="0"/>
              <a:buChar char="•"/>
            </a:pPr>
            <a:r>
              <a:rPr lang="en-US" sz="28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Update: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</a:t>
            </a:r>
            <a:r>
              <a:rPr lang="en-US" sz="2800" b="1" baseline="30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(j)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Symbol"/>
              </a:rPr>
              <a:t>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w</a:t>
            </a:r>
            <a:r>
              <a:rPr lang="en-US" sz="2800" b="1" baseline="30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(j)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Symbol"/>
              </a:rPr>
              <a:t>f</a:t>
            </a:r>
            <a:r>
              <a:rPr lang="en-US" sz="2800" b="1" baseline="30000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Symbol"/>
              </a:rPr>
              <a:t>(</a:t>
            </a:r>
            <a:r>
              <a:rPr lang="en-US" sz="2800" b="1" baseline="30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SVM: How to estimate </a:t>
            </a:r>
            <a:r>
              <a:rPr lang="en-US" i="1" dirty="0"/>
              <a:t>w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400"/>
            <a:ext cx="8305800" cy="53340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Gradient </a:t>
            </a:r>
            <a:r>
              <a:rPr lang="en-US" b="1" dirty="0" smtClean="0">
                <a:solidFill>
                  <a:srgbClr val="0000FF"/>
                </a:solidFill>
              </a:rPr>
              <a:t>descent:</a:t>
            </a:r>
          </a:p>
          <a:p>
            <a:pPr marL="118872" indent="0">
              <a:lnSpc>
                <a:spcPct val="150000"/>
              </a:lnSpc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118872" indent="0">
              <a:lnSpc>
                <a:spcPct val="150000"/>
              </a:lnSpc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   </a:t>
            </a:r>
          </a:p>
          <a:p>
            <a:pPr marL="118872" indent="0">
              <a:lnSpc>
                <a:spcPct val="150000"/>
              </a:lnSpc>
              <a:buNone/>
            </a:pPr>
            <a:endParaRPr lang="en-US" sz="1800" baseline="-25000" dirty="0">
              <a:latin typeface="Arial" pitchFamily="34" charset="0"/>
              <a:cs typeface="Arial" pitchFamily="34" charset="0"/>
              <a:sym typeface="Symbol"/>
            </a:endParaRPr>
          </a:p>
          <a:p>
            <a:pPr marL="118872" indent="0">
              <a:lnSpc>
                <a:spcPct val="150000"/>
              </a:lnSpc>
              <a:buNone/>
            </a:pPr>
            <a:endParaRPr lang="en-US" sz="1800" baseline="-25000" dirty="0">
              <a:latin typeface="Arial" pitchFamily="34" charset="0"/>
              <a:cs typeface="Arial" pitchFamily="34" charset="0"/>
              <a:sym typeface="Symbol"/>
            </a:endParaRPr>
          </a:p>
          <a:p>
            <a:pPr marL="118872" indent="0">
              <a:lnSpc>
                <a:spcPct val="150000"/>
              </a:lnSpc>
              <a:buNone/>
            </a:pPr>
            <a:endParaRPr lang="en-US" sz="1800" baseline="-25000" dirty="0">
              <a:latin typeface="Arial" pitchFamily="34" charset="0"/>
              <a:cs typeface="Arial" pitchFamily="34" charset="0"/>
              <a:sym typeface="Symbol"/>
            </a:endParaRPr>
          </a:p>
          <a:p>
            <a:pPr marL="118872" indent="0">
              <a:lnSpc>
                <a:spcPct val="150000"/>
              </a:lnSpc>
              <a:buNone/>
            </a:pPr>
            <a:endParaRPr lang="en-US" sz="1800" baseline="-25000" dirty="0">
              <a:latin typeface="Arial" pitchFamily="34" charset="0"/>
              <a:cs typeface="Arial" pitchFamily="34" charset="0"/>
              <a:sym typeface="Symbol"/>
            </a:endParaRPr>
          </a:p>
          <a:p>
            <a:pPr marL="118872" indent="0">
              <a:lnSpc>
                <a:spcPct val="150000"/>
              </a:lnSpc>
              <a:buNone/>
            </a:pPr>
            <a:endParaRPr lang="en-US" sz="1800" baseline="-25000" dirty="0">
              <a:sym typeface="Symbol"/>
            </a:endParaRPr>
          </a:p>
          <a:p>
            <a:r>
              <a:rPr lang="en-US" b="1" dirty="0" smtClean="0">
                <a:solidFill>
                  <a:srgbClr val="CC0066"/>
                </a:solidFill>
                <a:sym typeface="Symbol"/>
              </a:rPr>
              <a:t>Problem:</a:t>
            </a:r>
          </a:p>
          <a:p>
            <a:pPr lvl="1"/>
            <a:r>
              <a:rPr lang="en-US" b="1" dirty="0" smtClean="0">
                <a:sym typeface="Symbol"/>
              </a:rPr>
              <a:t>Computing f</a:t>
            </a:r>
            <a:r>
              <a:rPr lang="en-US" b="1" baseline="30000" dirty="0" smtClean="0">
                <a:sym typeface="Symbol"/>
              </a:rPr>
              <a:t>(j)</a:t>
            </a:r>
            <a:r>
              <a:rPr lang="en-US" b="1" baseline="-25000" dirty="0" smtClean="0">
                <a:sym typeface="Symbol"/>
              </a:rPr>
              <a:t> </a:t>
            </a:r>
            <a:r>
              <a:rPr lang="en-US" b="1" dirty="0" smtClean="0">
                <a:sym typeface="Symbol"/>
              </a:rPr>
              <a:t>takes O(n) time!</a:t>
            </a:r>
          </a:p>
          <a:p>
            <a:pPr lvl="2"/>
            <a:r>
              <a:rPr lang="en-US" b="1" dirty="0" smtClean="0">
                <a:sym typeface="Symbol"/>
              </a:rPr>
              <a:t>n</a:t>
            </a:r>
            <a:r>
              <a:rPr lang="en-US" dirty="0" smtClean="0">
                <a:sym typeface="Symbol"/>
              </a:rPr>
              <a:t> … size of the training dataset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J. Leskovec, A. Rajaraman, J. Ullman: Mining of Massive Datasets, http://www.mmds.org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685620" y="2700339"/>
          <a:ext cx="5830887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3" imgW="2450880" imgH="431640" progId="Equation.3">
                  <p:embed/>
                </p:oleObj>
              </mc:Choice>
              <mc:Fallback>
                <p:oleObj name="Equation" r:id="rId3" imgW="2450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620" y="2700339"/>
                        <a:ext cx="5830887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696201" y="4419601"/>
            <a:ext cx="2825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Symbol"/>
              </a:rPr>
              <a:t></a:t>
            </a:r>
            <a: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Symbol"/>
              </a:rPr>
              <a:t>…learning rate parameter </a:t>
            </a:r>
            <a:b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Symbol"/>
              </a:rPr>
            </a:br>
            <a: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Symbol"/>
              </a:rPr>
              <a:t>C</a:t>
            </a:r>
            <a: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Symbol"/>
              </a:rPr>
              <a:t>… regularization parameter</a:t>
            </a:r>
            <a:endParaRPr lang="en-US" sz="160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88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SVM: How to estimate </a:t>
            </a:r>
            <a:r>
              <a:rPr lang="en-US" i="1" dirty="0" smtClean="0"/>
              <a:t>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0"/>
            <a:ext cx="8229600" cy="29718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Stochastic Gradient Descent</a:t>
            </a:r>
          </a:p>
          <a:p>
            <a:pPr lvl="1"/>
            <a:r>
              <a:rPr lang="en-US" dirty="0" smtClean="0"/>
              <a:t>Instead of evaluating gradient over all examples evaluate it for each </a:t>
            </a:r>
            <a:r>
              <a:rPr lang="en-US" b="1" dirty="0" smtClean="0"/>
              <a:t>individual</a:t>
            </a:r>
            <a:r>
              <a:rPr lang="en-US" dirty="0" smtClean="0"/>
              <a:t> training example</a:t>
            </a:r>
          </a:p>
          <a:p>
            <a:pPr lvl="1"/>
            <a:endParaRPr lang="en-US" dirty="0" smtClean="0"/>
          </a:p>
          <a:p>
            <a:pPr lvl="3"/>
            <a:endParaRPr lang="en-US" dirty="0" smtClean="0"/>
          </a:p>
          <a:p>
            <a:r>
              <a:rPr lang="en-US" b="1" dirty="0" smtClean="0">
                <a:solidFill>
                  <a:srgbClr val="CC0066"/>
                </a:solidFill>
              </a:rPr>
              <a:t>Stochastic gradient descent: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>
                <a:solidFill>
                  <a:prstClr val="black">
                    <a:tint val="75000"/>
                  </a:prstClr>
                </a:solidFill>
              </a:rPr>
              <a:t>J. Leskovec, A. Rajaraman, J. Ullman: Mining of Massive Datasets, http://www.mmds.org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9221" name="Object 5"/>
          <p:cNvGraphicFramePr>
            <a:graphicFrameLocks noChangeAspect="1"/>
          </p:cNvGraphicFramePr>
          <p:nvPr>
            <p:extLst/>
          </p:nvPr>
        </p:nvGraphicFramePr>
        <p:xfrm>
          <a:off x="2468563" y="2795588"/>
          <a:ext cx="5124450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3" imgW="1892160" imgH="393480" progId="Equation.3">
                  <p:embed/>
                </p:oleObj>
              </mc:Choice>
              <mc:Fallback>
                <p:oleObj name="Equation" r:id="rId3" imgW="1892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2795588"/>
                        <a:ext cx="5124450" cy="1090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8135939" y="1143000"/>
            <a:ext cx="2503487" cy="903288"/>
            <a:chOff x="6648018" y="3135868"/>
            <a:chExt cx="2503487" cy="903288"/>
          </a:xfrm>
        </p:grpSpPr>
        <p:graphicFrame>
          <p:nvGraphicFramePr>
            <p:cNvPr id="73733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6648018" y="3416856"/>
            <a:ext cx="2503487" cy="62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" name="Equation" r:id="rId5" imgW="1777680" imgH="431640" progId="Equation.3">
                    <p:embed/>
                  </p:oleObj>
                </mc:Choice>
                <mc:Fallback>
                  <p:oleObj name="Equation" r:id="rId5" imgW="177768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48018" y="3416856"/>
                          <a:ext cx="2503487" cy="622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6781800" y="3135868"/>
              <a:ext cx="1552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We just had:</a:t>
              </a:r>
              <a:endPara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333625" y="4267200"/>
            <a:ext cx="6581775" cy="2438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defTabSz="457200"/>
            <a:r>
              <a:rPr lang="en-US" sz="28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Iterate until convergence:</a:t>
            </a:r>
          </a:p>
          <a:p>
            <a:pPr marL="285750" indent="-285750" defTabSz="457200">
              <a:buFont typeface="Arial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For </a:t>
            </a:r>
            <a:r>
              <a:rPr lang="en-US" sz="2800" b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= 1 … n</a:t>
            </a:r>
          </a:p>
          <a:p>
            <a:pPr marL="742950" lvl="1" indent="-285750" defTabSz="457200">
              <a:buFont typeface="Arial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For 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 = 1 … 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</a:t>
            </a:r>
          </a:p>
          <a:p>
            <a:pPr marL="1200150" lvl="2" indent="-285750" defTabSz="457200">
              <a:buFont typeface="Arial" pitchFamily="34" charset="0"/>
              <a:buChar char="•"/>
            </a:pPr>
            <a:r>
              <a:rPr lang="en-US" sz="28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Compute: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Symbol"/>
              </a:rPr>
              <a:t>f</a:t>
            </a:r>
            <a:r>
              <a:rPr lang="en-US" sz="2800" b="1" baseline="30000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Symbol"/>
              </a:rPr>
              <a:t>(j)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Symbol"/>
              </a:rPr>
              <a:t>(x</a:t>
            </a:r>
            <a:r>
              <a:rPr lang="en-US" sz="2800" b="1" baseline="-25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1200150" lvl="2" indent="-285750" defTabSz="457200">
              <a:buFont typeface="Arial" pitchFamily="34" charset="0"/>
              <a:buChar char="•"/>
            </a:pPr>
            <a:r>
              <a:rPr lang="en-US" sz="28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Update: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w</a:t>
            </a:r>
            <a:r>
              <a:rPr lang="en-US" sz="2800" b="1" baseline="30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(j)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Symbol"/>
              </a:rPr>
              <a:t>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w</a:t>
            </a:r>
            <a:r>
              <a:rPr lang="en-US" sz="2800" b="1" baseline="30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(j)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Symbol"/>
              </a:rPr>
              <a:t> f</a:t>
            </a:r>
            <a:r>
              <a:rPr lang="en-US" sz="2800" b="1" baseline="30000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Symbol"/>
              </a:rPr>
              <a:t>(j)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Symbol"/>
              </a:rPr>
              <a:t>(x</a:t>
            </a:r>
            <a:r>
              <a:rPr lang="en-US" sz="2800" b="1" baseline="-25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634891" y="3505201"/>
            <a:ext cx="725920" cy="246965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28154" y="342900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Notice: no summation</a:t>
            </a:r>
            <a:b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over </a:t>
            </a:r>
            <a:r>
              <a:rPr lang="en-US" b="1" i="1" dirty="0" err="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anymore</a:t>
            </a:r>
          </a:p>
        </p:txBody>
      </p:sp>
    </p:spTree>
    <p:extLst>
      <p:ext uri="{BB962C8B-B14F-4D97-AF65-F5344CB8AC3E}">
        <p14:creationId xmlns:p14="http://schemas.microsoft.com/office/powerpoint/2010/main" val="126595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33461" y="3340291"/>
            <a:ext cx="7900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600" dirty="0">
                <a:solidFill>
                  <a:prstClr val="black"/>
                </a:solidFill>
                <a:latin typeface="Cambria Math"/>
                <a:cs typeface="Cambria Math"/>
              </a:rPr>
              <a:t>Key computational point:  </a:t>
            </a:r>
          </a:p>
          <a:p>
            <a:pPr marL="342900" indent="-342900" defTabSz="457200">
              <a:buFont typeface="Arial"/>
              <a:buChar char="•"/>
            </a:pPr>
            <a:r>
              <a:rPr lang="en-US" sz="3600" dirty="0">
                <a:solidFill>
                  <a:prstClr val="black"/>
                </a:solidFill>
                <a:latin typeface="Cambria Math"/>
                <a:cs typeface="Cambria Math"/>
              </a:rPr>
              <a:t>If </a:t>
            </a:r>
            <a:r>
              <a:rPr lang="en-US" sz="3600" i="1" dirty="0">
                <a:solidFill>
                  <a:prstClr val="black"/>
                </a:solidFill>
                <a:latin typeface="Cambria Math"/>
                <a:cs typeface="Cambria Math"/>
              </a:rPr>
              <a:t>x</a:t>
            </a:r>
            <a:r>
              <a:rPr lang="en-US" sz="3600" i="1" baseline="30000" dirty="0">
                <a:solidFill>
                  <a:prstClr val="black"/>
                </a:solidFill>
                <a:latin typeface="Cambria Math"/>
                <a:cs typeface="Cambria Math"/>
              </a:rPr>
              <a:t>i</a:t>
            </a:r>
            <a:r>
              <a:rPr lang="en-US" sz="3600" i="1" dirty="0">
                <a:solidFill>
                  <a:prstClr val="black"/>
                </a:solidFill>
                <a:latin typeface="Cambria Math"/>
                <a:cs typeface="Cambria Math"/>
              </a:rPr>
              <a:t>=0 </a:t>
            </a:r>
            <a:r>
              <a:rPr lang="en-US" sz="3600" dirty="0">
                <a:solidFill>
                  <a:prstClr val="black"/>
                </a:solidFill>
                <a:latin typeface="Cambria Math"/>
                <a:cs typeface="Cambria Math"/>
              </a:rPr>
              <a:t>then the gradient of </a:t>
            </a:r>
            <a:r>
              <a:rPr lang="en-US" sz="3600" i="1" dirty="0" err="1">
                <a:solidFill>
                  <a:prstClr val="black"/>
                </a:solidFill>
                <a:latin typeface="Cambria Math"/>
                <a:cs typeface="Cambria Math"/>
              </a:rPr>
              <a:t>w</a:t>
            </a:r>
            <a:r>
              <a:rPr lang="en-US" sz="3600" i="1" baseline="30000" dirty="0" err="1">
                <a:solidFill>
                  <a:prstClr val="black"/>
                </a:solidFill>
                <a:latin typeface="Cambria Math"/>
                <a:cs typeface="Cambria Math"/>
              </a:rPr>
              <a:t>j</a:t>
            </a:r>
            <a:r>
              <a:rPr lang="en-US" sz="3600" i="1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lang="en-US" sz="3600" dirty="0">
                <a:solidFill>
                  <a:prstClr val="black"/>
                </a:solidFill>
                <a:latin typeface="Cambria Math"/>
                <a:cs typeface="Cambria Math"/>
              </a:rPr>
              <a:t>is zero</a:t>
            </a:r>
          </a:p>
          <a:p>
            <a:pPr marL="342900" indent="-342900" defTabSz="457200">
              <a:buFont typeface="Arial"/>
              <a:buChar char="•"/>
            </a:pPr>
            <a:r>
              <a:rPr lang="en-US" sz="3600" dirty="0">
                <a:solidFill>
                  <a:prstClr val="black"/>
                </a:solidFill>
                <a:latin typeface="Cambria Math"/>
                <a:cs typeface="Cambria Math"/>
              </a:rPr>
              <a:t>so when processing an example you only need to update weights for the </a:t>
            </a:r>
            <a:r>
              <a:rPr lang="en-US" sz="3600" b="1" dirty="0">
                <a:solidFill>
                  <a:prstClr val="black"/>
                </a:solidFill>
                <a:latin typeface="Cambria Math"/>
                <a:cs typeface="Cambria Math"/>
              </a:rPr>
              <a:t>non-zero</a:t>
            </a:r>
            <a:r>
              <a:rPr lang="en-US" sz="3600" dirty="0">
                <a:solidFill>
                  <a:prstClr val="black"/>
                </a:solidFill>
                <a:latin typeface="Cambria Math"/>
                <a:cs typeface="Cambria Math"/>
              </a:rPr>
              <a:t> features of an example.</a:t>
            </a:r>
            <a:endParaRPr lang="en-US" sz="3600" dirty="0">
              <a:solidFill>
                <a:prstClr val="black"/>
              </a:solidFill>
              <a:latin typeface="Cambria Math"/>
              <a:cs typeface="Cambria Math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observation</a:t>
            </a:r>
            <a:endParaRPr lang="en-US" dirty="0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/>
          </p:nvPr>
        </p:nvGraphicFramePr>
        <p:xfrm>
          <a:off x="3346980" y="1704976"/>
          <a:ext cx="5124450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3" imgW="1892160" imgH="393480" progId="Equation.3">
                  <p:embed/>
                </p:oleObj>
              </mc:Choice>
              <mc:Fallback>
                <p:oleObj name="Equation" r:id="rId3" imgW="1892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980" y="1704976"/>
                        <a:ext cx="5124450" cy="1090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968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Text categorization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Example by Leon </a:t>
            </a:r>
            <a:r>
              <a:rPr lang="en-US" b="1" dirty="0" err="1" smtClean="0">
                <a:solidFill>
                  <a:srgbClr val="0000FF"/>
                </a:solidFill>
              </a:rPr>
              <a:t>Bottou</a:t>
            </a:r>
            <a:r>
              <a:rPr lang="en-US" b="1" dirty="0" smtClean="0">
                <a:solidFill>
                  <a:srgbClr val="0000FF"/>
                </a:solidFill>
              </a:rPr>
              <a:t>:</a:t>
            </a:r>
          </a:p>
          <a:p>
            <a:pPr lvl="1"/>
            <a:r>
              <a:rPr lang="en-US" b="1" dirty="0" smtClean="0"/>
              <a:t>Reuters RCV1 </a:t>
            </a:r>
            <a:r>
              <a:rPr lang="en-US" dirty="0" smtClean="0"/>
              <a:t>document corpus</a:t>
            </a:r>
          </a:p>
          <a:p>
            <a:pPr lvl="2"/>
            <a:r>
              <a:rPr lang="en-US" dirty="0" smtClean="0"/>
              <a:t>Predict a category of a document</a:t>
            </a:r>
          </a:p>
          <a:p>
            <a:pPr lvl="3"/>
            <a:r>
              <a:rPr lang="en-US" dirty="0" smtClean="0"/>
              <a:t>One </a:t>
            </a:r>
            <a:r>
              <a:rPr lang="en-US" b="1" dirty="0" smtClean="0"/>
              <a:t>vs.</a:t>
            </a:r>
            <a:r>
              <a:rPr lang="en-US" dirty="0" smtClean="0"/>
              <a:t> the rest classification</a:t>
            </a:r>
          </a:p>
          <a:p>
            <a:pPr lvl="1"/>
            <a:r>
              <a:rPr lang="en-US" b="1" i="1" dirty="0" smtClean="0"/>
              <a:t>n</a:t>
            </a:r>
            <a:r>
              <a:rPr lang="en-US" b="1" dirty="0" smtClean="0"/>
              <a:t> = 781,000</a:t>
            </a:r>
            <a:r>
              <a:rPr lang="en-US" dirty="0" smtClean="0"/>
              <a:t> training examples (documents)</a:t>
            </a:r>
          </a:p>
          <a:p>
            <a:pPr lvl="1"/>
            <a:r>
              <a:rPr lang="en-US" dirty="0" smtClean="0"/>
              <a:t>23,000 test examples</a:t>
            </a:r>
          </a:p>
          <a:p>
            <a:pPr lvl="1"/>
            <a:r>
              <a:rPr lang="en-US" b="1" i="1" dirty="0" smtClean="0"/>
              <a:t>d</a:t>
            </a:r>
            <a:r>
              <a:rPr lang="en-US" b="1" dirty="0" smtClean="0"/>
              <a:t> = 50,000</a:t>
            </a:r>
            <a:r>
              <a:rPr lang="en-US" dirty="0" smtClean="0"/>
              <a:t> features</a:t>
            </a:r>
          </a:p>
          <a:p>
            <a:pPr lvl="2"/>
            <a:r>
              <a:rPr lang="en-US" dirty="0" smtClean="0"/>
              <a:t>One feature per word</a:t>
            </a:r>
          </a:p>
          <a:p>
            <a:pPr lvl="2"/>
            <a:r>
              <a:rPr lang="en-US" dirty="0" smtClean="0"/>
              <a:t>Remove stop-words</a:t>
            </a:r>
          </a:p>
          <a:p>
            <a:pPr lvl="2"/>
            <a:r>
              <a:rPr lang="en-US" dirty="0" smtClean="0"/>
              <a:t>Remove low frequency words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>
                <a:solidFill>
                  <a:prstClr val="black">
                    <a:tint val="75000"/>
                  </a:prstClr>
                </a:solidFill>
              </a:rPr>
              <a:t>J. Leskovec, A. Rajaraman, J. Ullman: Mining of Massive Datasets, http://www.mmds.org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03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Text categorization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401"/>
            <a:ext cx="8610600" cy="25146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Questions:</a:t>
            </a:r>
          </a:p>
          <a:p>
            <a:pPr lvl="1"/>
            <a:r>
              <a:rPr lang="en-US" b="1" dirty="0" smtClean="0"/>
              <a:t>(1)</a:t>
            </a:r>
            <a:r>
              <a:rPr lang="en-US" dirty="0" smtClean="0"/>
              <a:t> Is </a:t>
            </a:r>
            <a:r>
              <a:rPr lang="en-US" b="1" dirty="0"/>
              <a:t>SGD</a:t>
            </a:r>
            <a:r>
              <a:rPr lang="en-US" dirty="0"/>
              <a:t> successful at minimizing </a:t>
            </a:r>
            <a:r>
              <a:rPr lang="en-US" b="1" i="1" dirty="0"/>
              <a:t>f(</a:t>
            </a:r>
            <a:r>
              <a:rPr lang="en-US" b="1" i="1" dirty="0" err="1"/>
              <a:t>w,b</a:t>
            </a:r>
            <a:r>
              <a:rPr lang="en-US" b="1" i="1" dirty="0"/>
              <a:t>)</a:t>
            </a:r>
            <a:r>
              <a:rPr lang="en-US" dirty="0"/>
              <a:t>?</a:t>
            </a:r>
          </a:p>
          <a:p>
            <a:pPr lvl="1"/>
            <a:r>
              <a:rPr lang="en-US" b="1" dirty="0" smtClean="0"/>
              <a:t>(2)</a:t>
            </a:r>
            <a:r>
              <a:rPr lang="en-US" dirty="0" smtClean="0"/>
              <a:t> How </a:t>
            </a:r>
            <a:r>
              <a:rPr lang="en-US" dirty="0"/>
              <a:t>quickly does </a:t>
            </a:r>
            <a:r>
              <a:rPr lang="en-US" b="1" dirty="0"/>
              <a:t>SGD</a:t>
            </a:r>
            <a:r>
              <a:rPr lang="en-US" dirty="0"/>
              <a:t> find the </a:t>
            </a:r>
            <a:r>
              <a:rPr lang="en-US" dirty="0" smtClean="0"/>
              <a:t>min </a:t>
            </a:r>
            <a:r>
              <a:rPr lang="en-US" dirty="0"/>
              <a:t>of </a:t>
            </a:r>
            <a:r>
              <a:rPr lang="en-US" b="1" i="1" dirty="0"/>
              <a:t>f(</a:t>
            </a:r>
            <a:r>
              <a:rPr lang="en-US" b="1" i="1" dirty="0" err="1"/>
              <a:t>w,b</a:t>
            </a:r>
            <a:r>
              <a:rPr lang="en-US" b="1" i="1" dirty="0"/>
              <a:t>)</a:t>
            </a:r>
            <a:r>
              <a:rPr lang="en-US" dirty="0"/>
              <a:t>?</a:t>
            </a:r>
          </a:p>
          <a:p>
            <a:pPr lvl="1"/>
            <a:r>
              <a:rPr lang="en-US" b="1" dirty="0" smtClean="0"/>
              <a:t>(3) </a:t>
            </a:r>
            <a:r>
              <a:rPr lang="en-US" dirty="0" smtClean="0"/>
              <a:t>What </a:t>
            </a:r>
            <a:r>
              <a:rPr lang="en-US" dirty="0"/>
              <a:t>is the error on a test set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>
                <a:solidFill>
                  <a:prstClr val="black">
                    <a:tint val="75000"/>
                  </a:prstClr>
                </a:solidFill>
              </a:rPr>
              <a:t>J. Leskovec, A. Rajaraman, J. Ullman: Mining of Massive Datasets, http://www.mmds.org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38400" y="3782044"/>
            <a:ext cx="7848600" cy="1399557"/>
            <a:chOff x="990600" y="4467843"/>
            <a:chExt cx="7848600" cy="1399557"/>
          </a:xfrm>
        </p:grpSpPr>
        <p:pic>
          <p:nvPicPr>
            <p:cNvPr id="4608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90600" y="4533900"/>
              <a:ext cx="7248525" cy="1333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667000" y="4467843"/>
              <a:ext cx="6172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b="1" i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     Training time         Value of f(</a:t>
              </a:r>
              <a:r>
                <a:rPr lang="en-US" b="1" i="1" dirty="0" err="1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w,b</a:t>
              </a:r>
              <a:r>
                <a:rPr lang="en-US" b="1" i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)        Test error </a:t>
              </a:r>
              <a:endParaRPr lang="en-US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52945" y="4890655"/>
              <a:ext cx="168507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tIns="0" bIns="0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Standard SVM</a:t>
              </a:r>
              <a:br>
                <a:rPr lang="en-US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“Fast SVM”</a:t>
              </a:r>
            </a:p>
            <a:p>
              <a:pPr defTabSz="457200"/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SGD SVM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67001" y="5461338"/>
            <a:ext cx="69943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(1</a:t>
            </a:r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SGD-SVM is successful at minimizing the value of </a:t>
            </a:r>
            <a:r>
              <a:rPr lang="en-US" sz="2000" b="1" i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f(</a:t>
            </a:r>
            <a:r>
              <a:rPr lang="en-US" sz="2000" b="1" i="1" dirty="0" err="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w,b</a:t>
            </a:r>
            <a:r>
              <a:rPr lang="en-US" sz="2000" b="1" i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defTabSz="457200"/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(2)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SGD-SVM is super fast</a:t>
            </a:r>
          </a:p>
          <a:p>
            <a:pPr defTabSz="457200"/>
            <a:r>
              <a:rPr lang="en-US" sz="20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(3)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SGD-SVM 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test set error is comparable</a:t>
            </a:r>
          </a:p>
        </p:txBody>
      </p:sp>
    </p:spTree>
    <p:extLst>
      <p:ext uri="{BB962C8B-B14F-4D97-AF65-F5344CB8AC3E}">
        <p14:creationId xmlns:p14="http://schemas.microsoft.com/office/powerpoint/2010/main" val="33483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in PCA and spectral </a:t>
            </a:r>
            <a:r>
              <a:rPr lang="en-US" dirty="0" err="1" smtClean="0"/>
              <a:t>cluserting</a:t>
            </a:r>
            <a:r>
              <a:rPr lang="en-US" dirty="0" smtClean="0"/>
              <a:t> and manifold learning</a:t>
            </a:r>
          </a:p>
          <a:p>
            <a:r>
              <a:rPr lang="en-US" dirty="0" smtClean="0"/>
              <a:t>Cost of </a:t>
            </a:r>
            <a:r>
              <a:rPr lang="en-US" dirty="0" err="1" smtClean="0"/>
              <a:t>eigendecomposition</a:t>
            </a:r>
            <a:r>
              <a:rPr lang="en-US" dirty="0" smtClean="0"/>
              <a:t> of an </a:t>
            </a:r>
            <a:r>
              <a:rPr lang="en-US" dirty="0" err="1" smtClean="0"/>
              <a:t>nxn</a:t>
            </a:r>
            <a:r>
              <a:rPr lang="en-US" dirty="0" smtClean="0"/>
              <a:t> matrix is O(n</a:t>
            </a:r>
            <a:r>
              <a:rPr lang="en-US" baseline="30000" dirty="0" smtClean="0"/>
              <a:t>3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Prohibitive for large data</a:t>
            </a:r>
          </a:p>
          <a:p>
            <a:r>
              <a:rPr lang="en-US" dirty="0" smtClean="0"/>
              <a:t>Approaches:</a:t>
            </a:r>
          </a:p>
          <a:p>
            <a:pPr lvl="1"/>
            <a:r>
              <a:rPr lang="en-US" dirty="0" smtClean="0"/>
              <a:t>Approximation</a:t>
            </a:r>
          </a:p>
          <a:p>
            <a:pPr lvl="1"/>
            <a:r>
              <a:rPr lang="en-US" dirty="0" smtClean="0"/>
              <a:t>Acceleration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1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Particle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Large Hadron Collider (LHC)</a:t>
            </a:r>
          </a:p>
          <a:p>
            <a:pPr lvl="1"/>
            <a:r>
              <a:rPr lang="en-US" dirty="0"/>
              <a:t>150 million sensors</a:t>
            </a:r>
          </a:p>
          <a:p>
            <a:pPr lvl="1"/>
            <a:r>
              <a:rPr lang="en-US" dirty="0"/>
              <a:t>40 million data points / second (before filtering)</a:t>
            </a:r>
          </a:p>
          <a:p>
            <a:pPr lvl="1"/>
            <a:r>
              <a:rPr lang="en-US" dirty="0"/>
              <a:t>100 collisions of interest (after filtering</a:t>
            </a:r>
            <a:r>
              <a:rPr lang="en-US" dirty="0" smtClean="0"/>
              <a:t>)</a:t>
            </a:r>
            <a:r>
              <a:rPr lang="en-US" baseline="30000" dirty="0"/>
              <a:t>1</a:t>
            </a:r>
          </a:p>
          <a:p>
            <a:pPr lvl="1"/>
            <a:endParaRPr lang="en-US" baseline="30000" dirty="0"/>
          </a:p>
          <a:p>
            <a:pPr lvl="1"/>
            <a:r>
              <a:rPr lang="en-US" dirty="0"/>
              <a:t>Even after rejecting 199,999 of every 200,000</a:t>
            </a:r>
            <a:br>
              <a:rPr lang="en-US" dirty="0"/>
            </a:br>
            <a:r>
              <a:rPr lang="en-US" dirty="0"/>
              <a:t>collisions, generates </a:t>
            </a:r>
            <a:r>
              <a:rPr lang="en-US" b="1" dirty="0"/>
              <a:t>15PB</a:t>
            </a:r>
            <a:r>
              <a:rPr lang="en-US" dirty="0"/>
              <a:t> of data per </a:t>
            </a:r>
            <a:r>
              <a:rPr lang="en-US" dirty="0" smtClean="0"/>
              <a:t>year</a:t>
            </a:r>
            <a:r>
              <a:rPr lang="en-US" baseline="30000" dirty="0" smtClean="0"/>
              <a:t>1,2</a:t>
            </a:r>
            <a:endParaRPr lang="en-US" baseline="30000" dirty="0"/>
          </a:p>
          <a:p>
            <a:pPr lvl="1"/>
            <a:endParaRPr lang="en-US" baseline="30000" dirty="0"/>
          </a:p>
          <a:p>
            <a:pPr lvl="1"/>
            <a:r>
              <a:rPr lang="en-US" dirty="0"/>
              <a:t>If all collisions were recorded, LHC would</a:t>
            </a:r>
            <a:br>
              <a:rPr lang="en-US" dirty="0"/>
            </a:br>
            <a:r>
              <a:rPr lang="en-US" dirty="0"/>
              <a:t>generate 500EB of data </a:t>
            </a:r>
            <a:r>
              <a:rPr lang="en-US" b="1" dirty="0"/>
              <a:t>per day</a:t>
            </a:r>
          </a:p>
          <a:p>
            <a:pPr lvl="2"/>
            <a:r>
              <a:rPr lang="en-US" dirty="0"/>
              <a:t>~900EB transmitted over IP </a:t>
            </a:r>
            <a:r>
              <a:rPr lang="en-US" b="1" dirty="0"/>
              <a:t>per </a:t>
            </a:r>
            <a:r>
              <a:rPr lang="en-US" b="1" dirty="0" smtClean="0"/>
              <a:t>year</a:t>
            </a:r>
            <a:r>
              <a:rPr lang="en-US" baseline="30000" dirty="0"/>
              <a:t>3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070" y="1417639"/>
            <a:ext cx="3331651" cy="44404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644914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/>
            <a:r>
              <a:rPr lang="en-US" sz="1000" dirty="0">
                <a:solidFill>
                  <a:prstClr val="black"/>
                </a:solidFill>
              </a:rPr>
              <a:t>2</a:t>
            </a:r>
            <a:r>
              <a:rPr lang="en-US" sz="1000" dirty="0">
                <a:solidFill>
                  <a:prstClr val="black"/>
                </a:solidFill>
              </a:rPr>
              <a:t> http</a:t>
            </a:r>
            <a:r>
              <a:rPr lang="en-US" sz="1000" dirty="0">
                <a:solidFill>
                  <a:prstClr val="black"/>
                </a:solidFill>
              </a:rPr>
              <a:t>://</a:t>
            </a:r>
            <a:r>
              <a:rPr lang="en-US" sz="1000" dirty="0" err="1">
                <a:solidFill>
                  <a:prstClr val="black"/>
                </a:solidFill>
              </a:rPr>
              <a:t>www.nature.com</a:t>
            </a:r>
            <a:r>
              <a:rPr lang="en-US" sz="1000" dirty="0">
                <a:solidFill>
                  <a:prstClr val="black"/>
                </a:solidFill>
              </a:rPr>
              <a:t>/news/2011/110119/full/469282a.html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1" y="6247665"/>
            <a:ext cx="52599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000" dirty="0">
                <a:solidFill>
                  <a:prstClr val="black"/>
                </a:solidFill>
              </a:rPr>
              <a:t>1</a:t>
            </a:r>
            <a:r>
              <a:rPr lang="en-US" sz="1000" dirty="0">
                <a:solidFill>
                  <a:prstClr val="black"/>
                </a:solidFill>
              </a:rPr>
              <a:t> http</a:t>
            </a:r>
            <a:r>
              <a:rPr lang="en-US" sz="1000" dirty="0">
                <a:solidFill>
                  <a:prstClr val="black"/>
                </a:solidFill>
              </a:rPr>
              <a:t>://</a:t>
            </a:r>
            <a:r>
              <a:rPr lang="en-US" sz="1000" dirty="0" err="1">
                <a:solidFill>
                  <a:prstClr val="black"/>
                </a:solidFill>
              </a:rPr>
              <a:t>cds.cern.ch</a:t>
            </a:r>
            <a:r>
              <a:rPr lang="en-US" sz="1000" dirty="0">
                <a:solidFill>
                  <a:prstClr val="black"/>
                </a:solidFill>
              </a:rPr>
              <a:t>/record/1092437/files/CERN-Brochure-2008-001-Eng.pdf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0" y="6625175"/>
            <a:ext cx="81491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000" dirty="0">
                <a:solidFill>
                  <a:prstClr val="black"/>
                </a:solidFill>
              </a:rPr>
              <a:t>3 </a:t>
            </a:r>
            <a:r>
              <a:rPr lang="en-US" sz="800" dirty="0">
                <a:solidFill>
                  <a:prstClr val="black"/>
                </a:solidFill>
              </a:rPr>
              <a:t>http</a:t>
            </a:r>
            <a:r>
              <a:rPr lang="en-US" sz="800" dirty="0">
                <a:solidFill>
                  <a:prstClr val="black"/>
                </a:solidFill>
              </a:rPr>
              <a:t>://</a:t>
            </a:r>
            <a:r>
              <a:rPr lang="en-US" sz="800" dirty="0" err="1">
                <a:solidFill>
                  <a:prstClr val="black"/>
                </a:solidFill>
              </a:rPr>
              <a:t>www.cisco.com</a:t>
            </a:r>
            <a:r>
              <a:rPr lang="en-US" sz="800" dirty="0">
                <a:solidFill>
                  <a:prstClr val="black"/>
                </a:solidFill>
              </a:rPr>
              <a:t>/en/US/solutions/collateral/ns341/ns525/ns537/ns705/ns827/</a:t>
            </a:r>
            <a:r>
              <a:rPr lang="en-US" sz="800" dirty="0" err="1">
                <a:solidFill>
                  <a:prstClr val="black"/>
                </a:solidFill>
              </a:rPr>
              <a:t>VNI_Hyperconnectivity_WP.html</a:t>
            </a:r>
            <a:endParaRPr lang="en-US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clustering in a nutshell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Inputs: </a:t>
                </a:r>
              </a:p>
              <a:p>
                <a:pPr lvl="1"/>
                <a:r>
                  <a:rPr lang="en-US" dirty="0" smtClean="0"/>
                  <a:t>X </a:t>
                </a:r>
                <a:r>
                  <a:rPr lang="en-US" dirty="0" smtClean="0"/>
                  <a:t>: n x d </a:t>
                </a:r>
                <a:r>
                  <a:rPr lang="en-US" dirty="0" err="1" smtClean="0"/>
                  <a:t>datapoints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k : number of clusters</a:t>
                </a:r>
              </a:p>
              <a:p>
                <a:r>
                  <a:rPr lang="en-US" dirty="0" smtClean="0"/>
                  <a:t>Procedure:</a:t>
                </a:r>
              </a:p>
              <a:p>
                <a:pPr lvl="1"/>
                <a:r>
                  <a:rPr lang="en-US" dirty="0" smtClean="0"/>
                  <a:t>Construct the kernel matrix K          (X</a:t>
                </a:r>
                <a:r>
                  <a:rPr lang="en-US" baseline="30000" dirty="0" smtClean="0"/>
                  <a:t>T</a:t>
                </a:r>
                <a:r>
                  <a:rPr lang="en-US" dirty="0" smtClean="0"/>
                  <a:t>X)</a:t>
                </a:r>
              </a:p>
              <a:p>
                <a:pPr lvl="1"/>
                <a:r>
                  <a:rPr lang="en-US" dirty="0" smtClean="0"/>
                  <a:t>W :Normalize K by row sum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D is a diagonal matrix where </a:t>
                </a:r>
                <a:r>
                  <a:rPr lang="en-US" dirty="0" err="1" smtClean="0"/>
                  <a:t>D</a:t>
                </a:r>
                <a:r>
                  <a:rPr lang="en-US" baseline="-25000" dirty="0" err="1" smtClean="0"/>
                  <a:t>ii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= sum of row </a:t>
                </a:r>
                <a:r>
                  <a:rPr lang="en-US" dirty="0" err="1" smtClean="0"/>
                  <a:t>i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U</a:t>
                </a:r>
                <a:r>
                  <a:rPr lang="en-US" baseline="-25000" dirty="0" err="1" smtClean="0"/>
                  <a:t>k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: </a:t>
                </a:r>
                <a:r>
                  <a:rPr lang="en-US" dirty="0" smtClean="0"/>
                  <a:t>n x k </a:t>
                </a:r>
                <a:r>
                  <a:rPr lang="en-US" dirty="0" smtClean="0"/>
                  <a:t>the largest k eigenvectors of W</a:t>
                </a:r>
              </a:p>
              <a:p>
                <a:pPr lvl="1"/>
                <a:r>
                  <a:rPr lang="en-US" dirty="0" smtClean="0"/>
                  <a:t>Cluster using k-means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20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Nystrom methods:</a:t>
            </a:r>
          </a:p>
          <a:p>
            <a:pPr lvl="1"/>
            <a:r>
              <a:rPr lang="en-US" dirty="0" smtClean="0"/>
              <a:t>Column subsampling of kernel matrices</a:t>
            </a:r>
          </a:p>
          <a:p>
            <a:pPr lvl="1"/>
            <a:r>
              <a:rPr lang="en-US" dirty="0" smtClean="0"/>
              <a:t>Objective: reduce the size of data for SVD/</a:t>
            </a:r>
            <a:r>
              <a:rPr lang="en-US" dirty="0" err="1" smtClean="0"/>
              <a:t>eig</a:t>
            </a:r>
            <a:r>
              <a:rPr lang="en-US" dirty="0" smtClean="0"/>
              <a:t> needed to acquire an </a:t>
            </a:r>
            <a:r>
              <a:rPr lang="en-US" dirty="0" err="1" smtClean="0"/>
              <a:t>eigen</a:t>
            </a:r>
            <a:r>
              <a:rPr lang="en-US" dirty="0" smtClean="0"/>
              <a:t>-decomposition</a:t>
            </a:r>
          </a:p>
          <a:p>
            <a:pPr lvl="1"/>
            <a:r>
              <a:rPr lang="en-US" dirty="0" smtClean="0"/>
              <a:t>Standard Nystrom</a:t>
            </a:r>
          </a:p>
          <a:p>
            <a:pPr lvl="1"/>
            <a:r>
              <a:rPr lang="en-US" dirty="0" smtClean="0"/>
              <a:t>Variants:</a:t>
            </a:r>
          </a:p>
          <a:p>
            <a:pPr lvl="2"/>
            <a:r>
              <a:rPr lang="en-US" dirty="0" smtClean="0"/>
              <a:t>Ensemble of Nystroms</a:t>
            </a:r>
          </a:p>
          <a:p>
            <a:pPr lvl="2"/>
            <a:r>
              <a:rPr lang="en-US" dirty="0" err="1" smtClean="0"/>
              <a:t>OneShot</a:t>
            </a:r>
            <a:r>
              <a:rPr lang="en-US" dirty="0" smtClean="0"/>
              <a:t> Nystrom</a:t>
            </a:r>
          </a:p>
          <a:p>
            <a:pPr lvl="2"/>
            <a:r>
              <a:rPr lang="en-US" dirty="0" smtClean="0"/>
              <a:t>Double Nystrom</a:t>
            </a:r>
          </a:p>
          <a:p>
            <a:pPr lvl="2"/>
            <a:r>
              <a:rPr lang="en-US" dirty="0" smtClean="0"/>
              <a:t>Randomized Nystrom</a:t>
            </a:r>
          </a:p>
          <a:p>
            <a:pPr lvl="2"/>
            <a:r>
              <a:rPr lang="en-US" dirty="0" smtClean="0"/>
              <a:t>..</a:t>
            </a:r>
            <a:r>
              <a:rPr lang="en-US" dirty="0" err="1" smtClean="0"/>
              <a:t>etc</a:t>
            </a:r>
            <a:r>
              <a:rPr lang="en-US" dirty="0" smtClean="0"/>
              <a:t> Nystrom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60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Nystrom</a:t>
            </a:r>
            <a:r>
              <a:rPr lang="en-US" baseline="30000" dirty="0" smtClean="0">
                <a:solidFill>
                  <a:srgbClr val="FF0000"/>
                </a:solidFill>
              </a:rPr>
              <a:t>[1]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Inputs</a:t>
            </a:r>
          </a:p>
          <a:p>
            <a:pPr lvl="1"/>
            <a:r>
              <a:rPr lang="en-US" dirty="0" err="1" smtClean="0"/>
              <a:t>X</a:t>
            </a:r>
            <a:r>
              <a:rPr lang="en-US" baseline="-25000" dirty="0" err="1" smtClean="0"/>
              <a:t>nxd</a:t>
            </a:r>
            <a:r>
              <a:rPr lang="en-US" dirty="0" smtClean="0"/>
              <a:t> :data points</a:t>
            </a:r>
          </a:p>
          <a:p>
            <a:pPr lvl="1"/>
            <a:r>
              <a:rPr lang="en-US" dirty="0" smtClean="0"/>
              <a:t>m :sample size</a:t>
            </a:r>
          </a:p>
          <a:p>
            <a:pPr lvl="1"/>
            <a:r>
              <a:rPr lang="en-US" dirty="0" smtClean="0"/>
              <a:t>k :rank (#</a:t>
            </a:r>
            <a:r>
              <a:rPr lang="en-US" dirty="0" err="1" smtClean="0"/>
              <a:t>eig</a:t>
            </a:r>
            <a:r>
              <a:rPr lang="en-US" dirty="0" smtClean="0"/>
              <a:t> vectors to retain)</a:t>
            </a:r>
          </a:p>
          <a:p>
            <a:r>
              <a:rPr lang="en-US" dirty="0" smtClean="0"/>
              <a:t>Outputs</a:t>
            </a:r>
          </a:p>
          <a:p>
            <a:pPr lvl="1"/>
            <a:r>
              <a:rPr lang="en-US" dirty="0" smtClean="0"/>
              <a:t>k approximate </a:t>
            </a:r>
            <a:r>
              <a:rPr lang="en-US" dirty="0" err="1" smtClean="0"/>
              <a:t>eigenpairs</a:t>
            </a:r>
            <a:r>
              <a:rPr lang="en-US" dirty="0" smtClean="0"/>
              <a:t> of the </a:t>
            </a:r>
            <a:r>
              <a:rPr lang="en-US" dirty="0" err="1" smtClean="0"/>
              <a:t>nxn</a:t>
            </a:r>
            <a:r>
              <a:rPr lang="en-US" dirty="0" smtClean="0"/>
              <a:t> kernel matrix</a:t>
            </a:r>
          </a:p>
        </p:txBody>
      </p:sp>
    </p:spTree>
    <p:extLst>
      <p:ext uri="{BB962C8B-B14F-4D97-AF65-F5344CB8AC3E}">
        <p14:creationId xmlns:p14="http://schemas.microsoft.com/office/powerpoint/2010/main" val="228286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</a:t>
            </a:r>
            <a:r>
              <a:rPr lang="en-US" dirty="0" smtClean="0"/>
              <a:t>Nystrom</a:t>
            </a:r>
            <a:r>
              <a:rPr lang="en-US" baseline="30000" dirty="0" smtClean="0">
                <a:solidFill>
                  <a:srgbClr val="FF0000"/>
                </a:solidFill>
              </a:rPr>
              <a:t>[1]</a:t>
            </a:r>
            <a:r>
              <a:rPr lang="en-US" dirty="0" smtClean="0"/>
              <a:t> </a:t>
            </a:r>
            <a:r>
              <a:rPr lang="en-US" dirty="0" smtClean="0"/>
              <a:t>– cont’d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Procedure:</a:t>
                </a:r>
              </a:p>
              <a:p>
                <a:pPr lvl="1"/>
                <a:r>
                  <a:rPr lang="en-US" dirty="0" smtClean="0"/>
                  <a:t>W  :Sample m data points from X</a:t>
                </a:r>
              </a:p>
              <a:p>
                <a:pPr lvl="1"/>
                <a:r>
                  <a:rPr lang="en-US" dirty="0" smtClean="0"/>
                  <a:t>Construct a </a:t>
                </a:r>
                <a:r>
                  <a:rPr lang="en-US" dirty="0" err="1" smtClean="0"/>
                  <a:t>sampleXsample</a:t>
                </a:r>
                <a:r>
                  <a:rPr lang="en-US" dirty="0" smtClean="0"/>
                  <a:t> kernel matrix Kw of size </a:t>
                </a:r>
                <a:r>
                  <a:rPr lang="en-US" dirty="0" err="1" smtClean="0"/>
                  <a:t>mxm</a:t>
                </a:r>
                <a:r>
                  <a:rPr lang="en-US" dirty="0" smtClean="0"/>
                  <a:t>                (W</a:t>
                </a:r>
                <a:r>
                  <a:rPr lang="en-US" baseline="30000" dirty="0" smtClean="0"/>
                  <a:t>T</a:t>
                </a:r>
                <a:r>
                  <a:rPr lang="en-US" dirty="0" smtClean="0"/>
                  <a:t>W)</a:t>
                </a:r>
              </a:p>
              <a:p>
                <a:pPr lvl="1"/>
                <a:r>
                  <a:rPr lang="en-US" dirty="0" smtClean="0"/>
                  <a:t>Construct an </a:t>
                </a:r>
                <a:r>
                  <a:rPr lang="en-US" dirty="0" err="1" smtClean="0"/>
                  <a:t>allXsample</a:t>
                </a:r>
                <a:r>
                  <a:rPr lang="en-US" dirty="0" smtClean="0"/>
                  <a:t> kernel matrix C of size </a:t>
                </a:r>
                <a:r>
                  <a:rPr lang="en-US" dirty="0" err="1" smtClean="0"/>
                  <a:t>nxm</a:t>
                </a:r>
                <a:r>
                  <a:rPr lang="en-US" dirty="0" smtClean="0"/>
                  <a:t>                           (X</a:t>
                </a:r>
                <a:r>
                  <a:rPr lang="en-US" baseline="30000" dirty="0" smtClean="0"/>
                  <a:t>T</a:t>
                </a:r>
                <a:r>
                  <a:rPr lang="en-US" dirty="0" smtClean="0"/>
                  <a:t>W)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Decompose K</a:t>
                </a:r>
                <a:r>
                  <a:rPr lang="en-US" baseline="-25000" dirty="0" smtClean="0">
                    <a:solidFill>
                      <a:srgbClr val="FF0000"/>
                    </a:solidFill>
                  </a:rPr>
                  <a:t>w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into </a:t>
                </a:r>
                <a:r>
                  <a:rPr lang="en-US" dirty="0" err="1" smtClean="0"/>
                  <a:t>U</a:t>
                </a:r>
                <a:r>
                  <a:rPr lang="en-US" baseline="-25000" dirty="0" err="1" smtClean="0"/>
                  <a:t>w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</a:t>
                </a:r>
                <a:r>
                  <a:rPr lang="en-US" baseline="-25000" dirty="0" err="1" smtClean="0"/>
                  <a:t>w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</a:t>
                </a:r>
                <a:r>
                  <a:rPr lang="en-US" baseline="-25000" dirty="0" err="1" smtClean="0"/>
                  <a:t>w</a:t>
                </a:r>
                <a:r>
                  <a:rPr lang="en-US" baseline="30000" dirty="0" err="1" smtClean="0"/>
                  <a:t>T</a:t>
                </a:r>
                <a:endParaRPr lang="en-US" baseline="30000" dirty="0" smtClean="0"/>
              </a:p>
              <a:p>
                <a:pPr lvl="1"/>
                <a:r>
                  <a:rPr lang="en-US" dirty="0" smtClean="0"/>
                  <a:t>Retain only the first k vectors/values from K</a:t>
                </a:r>
                <a:r>
                  <a:rPr lang="en-US" baseline="-25000" dirty="0" smtClean="0"/>
                  <a:t>w</a:t>
                </a:r>
                <a:r>
                  <a:rPr lang="en-US" dirty="0" smtClean="0"/>
                  <a:t> decomposition</a:t>
                </a:r>
              </a:p>
              <a:p>
                <a:pPr lvl="2"/>
                <a:r>
                  <a:rPr lang="en-US" dirty="0" err="1" smtClean="0"/>
                  <a:t>U</a:t>
                </a:r>
                <a:r>
                  <a:rPr lang="en-US" baseline="-25000" dirty="0" err="1" smtClean="0"/>
                  <a:t>w</a:t>
                </a:r>
                <a:r>
                  <a:rPr lang="en-US" baseline="-25000" dirty="0" smtClean="0"/>
                  <a:t> (k)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</a:t>
                </a:r>
                <a:r>
                  <a:rPr lang="en-US" baseline="-25000" dirty="0" err="1" smtClean="0"/>
                  <a:t>w</a:t>
                </a:r>
                <a:r>
                  <a:rPr lang="en-US" baseline="-25000" dirty="0" smtClean="0"/>
                  <a:t>(k)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</a:t>
                </a:r>
                <a:r>
                  <a:rPr lang="en-US" baseline="-25000" dirty="0" err="1" smtClean="0"/>
                  <a:t>w</a:t>
                </a:r>
                <a:r>
                  <a:rPr lang="en-US" baseline="-25000" dirty="0" smtClean="0"/>
                  <a:t> (k)</a:t>
                </a:r>
                <a:r>
                  <a:rPr lang="en-US" baseline="30000" dirty="0" smtClean="0"/>
                  <a:t>T</a:t>
                </a:r>
              </a:p>
              <a:p>
                <a:pPr lvl="1"/>
                <a:r>
                  <a:rPr lang="en-US" dirty="0" smtClean="0"/>
                  <a:t>Approximate </a:t>
                </a:r>
                <a:r>
                  <a:rPr lang="en-US" dirty="0" err="1" smtClean="0"/>
                  <a:t>eigenpairs</a:t>
                </a:r>
                <a:r>
                  <a:rPr lang="en-US" dirty="0" smtClean="0"/>
                  <a:t> of the </a:t>
                </a:r>
                <a:r>
                  <a:rPr lang="en-US" dirty="0" err="1" smtClean="0"/>
                  <a:t>allXall</a:t>
                </a:r>
                <a:r>
                  <a:rPr lang="en-US" dirty="0" smtClean="0"/>
                  <a:t> kernel matrix are: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The approximate rank-k kernel matrix itself is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28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Nystrom</a:t>
            </a:r>
            <a:r>
              <a:rPr lang="en-US" baseline="30000" dirty="0" smtClean="0">
                <a:solidFill>
                  <a:srgbClr val="FF0000"/>
                </a:solidFill>
              </a:rPr>
              <a:t>[1]</a:t>
            </a:r>
            <a:r>
              <a:rPr lang="en-US" dirty="0" smtClean="0"/>
              <a:t> –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very accurate approximation of rank k kernel matrix</a:t>
            </a:r>
          </a:p>
          <a:p>
            <a:r>
              <a:rPr lang="en-US" dirty="0" smtClean="0"/>
              <a:t>The eigenvectors might not be orthogonal since they are only extrapolated from an </a:t>
            </a:r>
            <a:r>
              <a:rPr lang="en-US" dirty="0" err="1" smtClean="0"/>
              <a:t>mxm</a:t>
            </a:r>
            <a:r>
              <a:rPr lang="en-US" dirty="0" smtClean="0"/>
              <a:t> space</a:t>
            </a:r>
          </a:p>
          <a:p>
            <a:endParaRPr lang="en-US" dirty="0"/>
          </a:p>
          <a:p>
            <a:r>
              <a:rPr lang="en-US" dirty="0" smtClean="0"/>
              <a:t>Ensemble of Nystroms</a:t>
            </a:r>
            <a:r>
              <a:rPr lang="en-US" baseline="30000" dirty="0" smtClean="0">
                <a:solidFill>
                  <a:srgbClr val="FF0000"/>
                </a:solidFill>
              </a:rPr>
              <a:t>[2]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Take more than one W sample</a:t>
            </a:r>
          </a:p>
          <a:p>
            <a:pPr lvl="1"/>
            <a:r>
              <a:rPr lang="en-US" dirty="0" smtClean="0"/>
              <a:t>The final result is a linear combination of the individual results of the W’s</a:t>
            </a:r>
          </a:p>
          <a:p>
            <a:r>
              <a:rPr lang="en-US" dirty="0" smtClean="0"/>
              <a:t>Randomized Nystrom</a:t>
            </a:r>
            <a:r>
              <a:rPr lang="en-US" baseline="30000" dirty="0" smtClean="0">
                <a:solidFill>
                  <a:srgbClr val="FF0000"/>
                </a:solidFill>
              </a:rPr>
              <a:t>[2]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Main idea: Use SSVD on Ensembles of Nystrom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30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4" y="814407"/>
            <a:ext cx="11967471" cy="49137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87186" y="487303"/>
            <a:ext cx="4908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aseline="30000" dirty="0" smtClean="0">
                <a:solidFill>
                  <a:srgbClr val="FF0000"/>
                </a:solidFill>
              </a:rPr>
              <a:t>[1]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487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Approximation – Compressive Methods</a:t>
            </a:r>
            <a:r>
              <a:rPr lang="en-US" baseline="30000" dirty="0" smtClean="0">
                <a:solidFill>
                  <a:srgbClr val="FF0000"/>
                </a:solidFill>
              </a:rPr>
              <a:t>[3]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 smtClean="0"/>
                  <a:t>Main idea: don’t really perform </a:t>
                </a:r>
                <a:r>
                  <a:rPr lang="en-US" dirty="0" err="1" smtClean="0"/>
                  <a:t>eig</a:t>
                </a:r>
                <a:r>
                  <a:rPr lang="en-US" dirty="0" smtClean="0"/>
                  <a:t>/</a:t>
                </a:r>
                <a:r>
                  <a:rPr lang="en-US" dirty="0" err="1" smtClean="0"/>
                  <a:t>svd</a:t>
                </a:r>
                <a:endParaRPr lang="en-US" dirty="0" smtClean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 smtClean="0"/>
                  <a:t>Approximate the eigenvectors of your matrix using the Johnson-</a:t>
                </a:r>
                <a:r>
                  <a:rPr lang="en-US" dirty="0" err="1" smtClean="0"/>
                  <a:t>Lindenstrauss</a:t>
                </a:r>
                <a:r>
                  <a:rPr lang="en-US" dirty="0" smtClean="0"/>
                  <a:t> Lemma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 smtClean="0"/>
                  <a:t>JL-Lemma: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dirty="0" smtClean="0"/>
                  <a:t>Given 0&lt;</a:t>
                </a:r>
                <a:r>
                  <a:rPr lang="en-US" b="0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&lt;1, a set X of n points in R</a:t>
                </a:r>
                <a:r>
                  <a:rPr lang="en-US" baseline="30000" dirty="0" smtClean="0"/>
                  <a:t>d</a:t>
                </a:r>
                <a:r>
                  <a:rPr lang="en-US" dirty="0" smtClean="0"/>
                  <a:t>, a number k&gt; 8 ln(n)/</a:t>
                </a:r>
                <a:r>
                  <a:rPr lang="en-US" b="0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aseline="30000" dirty="0" smtClean="0"/>
                  <a:t>2</a:t>
                </a:r>
                <a:r>
                  <a:rPr lang="en-US" dirty="0" smtClean="0"/>
                  <a:t> There is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: R</a:t>
                </a:r>
                <a:r>
                  <a:rPr lang="en-US" baseline="30000" dirty="0" smtClean="0"/>
                  <a:t>d</a:t>
                </a:r>
                <a:r>
                  <a:rPr lang="en-US" dirty="0" smtClean="0"/>
                  <a:t> -&gt; </a:t>
                </a:r>
                <a:r>
                  <a:rPr lang="en-US" dirty="0" err="1" smtClean="0"/>
                  <a:t>R</a:t>
                </a:r>
                <a:r>
                  <a:rPr lang="en-US" baseline="30000" dirty="0" err="1" smtClean="0"/>
                  <a:t>k</a:t>
                </a:r>
                <a:r>
                  <a:rPr lang="en-US" dirty="0" smtClean="0"/>
                  <a:t> such that: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 smtClean="0">
                    <a:ea typeface="Cambria Math" panose="02040503050406030204" pitchFamily="18" charset="0"/>
                  </a:rPr>
                  <a:t/>
                </a:r>
                <a:br>
                  <a:rPr lang="en-US" b="0" dirty="0" smtClean="0">
                    <a:ea typeface="Cambria Math" panose="02040503050406030204" pitchFamily="18" charset="0"/>
                  </a:rPr>
                </a:br>
                <a:r>
                  <a:rPr lang="en-US" b="0" dirty="0" smtClean="0">
                    <a:ea typeface="Cambria Math" panose="02040503050406030204" pitchFamily="18" charset="0"/>
                  </a:rPr>
                  <a:t>for all u, v in X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dirty="0" smtClean="0">
                    <a:ea typeface="Cambria Math" panose="02040503050406030204" pitchFamily="18" charset="0"/>
                  </a:rPr>
                  <a:t>if you have 10M data points your kernel matrix is 10M x 10M, you can compress your data points into k dimensions instead of 10M, while keeping the distances almost the same</a:t>
                </a:r>
              </a:p>
              <a:p>
                <a:pPr marL="1143000" lvl="3">
                  <a:spcBef>
                    <a:spcPts val="1000"/>
                  </a:spcBef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 smtClean="0"/>
                  <a:t>=0.1    =&gt;  k &gt; 8*ln(10M)/0.1</a:t>
                </a:r>
                <a:r>
                  <a:rPr lang="en-US" baseline="30000" dirty="0" smtClean="0"/>
                  <a:t>2 </a:t>
                </a:r>
                <a:r>
                  <a:rPr lang="en-US" dirty="0" smtClean="0"/>
                  <a:t>=</a:t>
                </a:r>
                <a:r>
                  <a:rPr lang="en-US" baseline="30000" dirty="0" smtClean="0"/>
                  <a:t> </a:t>
                </a:r>
                <a:r>
                  <a:rPr lang="en-US" dirty="0" smtClean="0"/>
                  <a:t>12,895</a:t>
                </a:r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1143000" lvl="3">
                  <a:spcBef>
                    <a:spcPts val="1000"/>
                  </a:spcBef>
                </a:pPr>
                <a:r>
                  <a:rPr lang="en-US" dirty="0" smtClean="0"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 smtClean="0"/>
                  <a:t>=0.01  =&gt;  k &gt; 1,289,448</a:t>
                </a:r>
              </a:p>
              <a:p>
                <a:pPr marL="1143000" lvl="3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961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01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Approximation - Compressive Methods</a:t>
            </a:r>
            <a:r>
              <a:rPr lang="en-US" baseline="30000" dirty="0" smtClean="0">
                <a:solidFill>
                  <a:srgbClr val="FF0000"/>
                </a:solidFill>
              </a:rPr>
              <a:t>[3]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JL-Lemma can also be applied on “clusters”, to compress the number of data points needed to represent k clusters.</a:t>
            </a:r>
          </a:p>
          <a:p>
            <a:pPr lvl="1"/>
            <a:r>
              <a:rPr lang="en-US" dirty="0" smtClean="0"/>
              <a:t>Since there are k clusters, k ln(k) </a:t>
            </a:r>
            <a:r>
              <a:rPr lang="en-US" dirty="0" err="1" smtClean="0"/>
              <a:t>datapoints</a:t>
            </a:r>
            <a:r>
              <a:rPr lang="en-US" dirty="0" smtClean="0"/>
              <a:t> are sufficient to represent them.</a:t>
            </a:r>
          </a:p>
          <a:p>
            <a:pPr lvl="1"/>
            <a:r>
              <a:rPr lang="en-US" dirty="0" smtClean="0"/>
              <a:t>Thus, you only need to sample O(k ln(k)) </a:t>
            </a:r>
            <a:r>
              <a:rPr lang="en-US" dirty="0" err="1" smtClean="0"/>
              <a:t>datapoints</a:t>
            </a:r>
            <a:r>
              <a:rPr lang="en-US" dirty="0" smtClean="0"/>
              <a:t>, and interpolate the results back to all </a:t>
            </a:r>
            <a:r>
              <a:rPr lang="en-US" dirty="0" err="1" smtClean="0"/>
              <a:t>datapoints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92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Compressive Spectral Clustering</a:t>
            </a:r>
            <a:r>
              <a:rPr lang="en-US" baseline="30000" dirty="0" smtClean="0">
                <a:solidFill>
                  <a:srgbClr val="FF0000"/>
                </a:solidFill>
              </a:rPr>
              <a:t>[3]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386" y="2803207"/>
            <a:ext cx="8776328" cy="36890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003765" y="2603062"/>
            <a:ext cx="874395" cy="5772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0963" y="1225807"/>
            <a:ext cx="7751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algorithm is designed around the Laplacian matrix, which is just </a:t>
            </a:r>
            <a:r>
              <a:rPr lang="en-US" dirty="0" err="1" smtClean="0">
                <a:solidFill>
                  <a:srgbClr val="FF0000"/>
                </a:solidFill>
              </a:rPr>
              <a:t>Identiy</a:t>
            </a:r>
            <a:r>
              <a:rPr lang="en-US" dirty="0" smtClean="0">
                <a:solidFill>
                  <a:srgbClr val="FF0000"/>
                </a:solidFill>
              </a:rPr>
              <a:t> - W, where W is the normalized kernel matrix in the briefly aforementioned spectral clustering algorithm. In this case we are looking for the smallest k-eigenvectors of L, which are equivalent to the largest k-eigenvectors of W.  That’s why a low-pass filter is used, instead of a high-pass one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3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Compressive Spectral Clustering</a:t>
            </a:r>
            <a:r>
              <a:rPr lang="en-US" baseline="30000" dirty="0" smtClean="0">
                <a:solidFill>
                  <a:srgbClr val="FF0000"/>
                </a:solidFill>
              </a:rPr>
              <a:t>[3]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estimation of Low-rank Laplacian matrix of the dataset is done by constructing a polynomial approximation of applying a low pass filter on the singular values of the Laplacian matrix for some cut-off value.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The alpha constants are computed by approximating an ideal low-pass filter using a Jackson-Chebyshev polynomial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661" y="3058703"/>
            <a:ext cx="2609850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509" y="4424363"/>
            <a:ext cx="3486150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6756" y="4051552"/>
            <a:ext cx="3303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 it is really just a carefully cached power iteration so that the random vectors take over the shape of the “low-passed” eigenvectors of L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423785" y="3388995"/>
            <a:ext cx="862965" cy="714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0013" y="4272677"/>
            <a:ext cx="33032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Think of a low-pass filter as just a function that only allows eigenvalues under some threshold to stay, and larger-than-threshold eigenvalues get </a:t>
            </a:r>
            <a:r>
              <a:rPr lang="en-US" dirty="0" err="1" smtClean="0">
                <a:solidFill>
                  <a:srgbClr val="FF0000"/>
                </a:solidFill>
              </a:rPr>
              <a:t>zero’d</a:t>
            </a:r>
            <a:r>
              <a:rPr lang="en-US" dirty="0" smtClean="0">
                <a:solidFill>
                  <a:srgbClr val="FF0000"/>
                </a:solidFill>
              </a:rPr>
              <a:t>; </a:t>
            </a:r>
            <a:r>
              <a:rPr lang="en-US" dirty="0" err="1" smtClean="0">
                <a:solidFill>
                  <a:srgbClr val="FF0000"/>
                </a:solidFill>
              </a:rPr>
              <a:t>efficively</a:t>
            </a:r>
            <a:r>
              <a:rPr lang="en-US" dirty="0" smtClean="0">
                <a:solidFill>
                  <a:srgbClr val="FF0000"/>
                </a:solidFill>
              </a:rPr>
              <a:t> zeroing the corresponding eigenvectors, thus achieving a low-rank approximation of the L matrix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7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Nucleotide sequences from </a:t>
            </a:r>
            <a:r>
              <a:rPr lang="en-US" b="1" dirty="0"/>
              <a:t>120,000+ species</a:t>
            </a:r>
            <a:r>
              <a:rPr lang="en-US" dirty="0"/>
              <a:t> in </a:t>
            </a:r>
            <a:r>
              <a:rPr lang="en-US" dirty="0" smtClean="0"/>
              <a:t>GenBank</a:t>
            </a:r>
            <a:r>
              <a:rPr lang="en-US" baseline="30000" dirty="0" smtClean="0"/>
              <a:t>1</a:t>
            </a:r>
            <a:endParaRPr lang="en-US" baseline="30000" dirty="0"/>
          </a:p>
          <a:p>
            <a:r>
              <a:rPr lang="en-US" dirty="0"/>
              <a:t>European Bioinformatics Institute (EBI)</a:t>
            </a:r>
          </a:p>
          <a:p>
            <a:pPr lvl="1"/>
            <a:r>
              <a:rPr lang="en-US" b="1" dirty="0"/>
              <a:t>20PB of data</a:t>
            </a:r>
            <a:r>
              <a:rPr lang="en-US" dirty="0"/>
              <a:t> (genomic data doubles in size </a:t>
            </a:r>
            <a:r>
              <a:rPr lang="en-US" b="1" dirty="0"/>
              <a:t>each year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endParaRPr lang="en-US" dirty="0"/>
          </a:p>
          <a:p>
            <a:pPr lvl="1"/>
            <a:r>
              <a:rPr lang="en-US" dirty="0"/>
              <a:t>A single sequenced human genome can be around </a:t>
            </a:r>
            <a:r>
              <a:rPr lang="en-US" b="1" dirty="0"/>
              <a:t>140GB in </a:t>
            </a:r>
            <a:r>
              <a:rPr lang="en-US" b="1" dirty="0" smtClean="0"/>
              <a:t>size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r>
              <a:rPr lang="en-US" dirty="0"/>
              <a:t>Heterogeneous data, spread out over many labs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804" y="2209800"/>
            <a:ext cx="3810000" cy="3746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635983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/>
            <a:r>
              <a:rPr lang="en-US" sz="1000" dirty="0">
                <a:solidFill>
                  <a:prstClr val="black"/>
                </a:solidFill>
              </a:rPr>
              <a:t>1 http</a:t>
            </a:r>
            <a:r>
              <a:rPr lang="en-US" sz="1000" dirty="0">
                <a:solidFill>
                  <a:prstClr val="black"/>
                </a:solidFill>
              </a:rPr>
              <a:t>://</a:t>
            </a:r>
            <a:r>
              <a:rPr lang="en-US" sz="1000" dirty="0" err="1">
                <a:solidFill>
                  <a:prstClr val="black"/>
                </a:solidFill>
              </a:rPr>
              <a:t>www.nature.com</a:t>
            </a:r>
            <a:r>
              <a:rPr lang="en-US" sz="1000" dirty="0">
                <a:solidFill>
                  <a:prstClr val="black"/>
                </a:solidFill>
              </a:rPr>
              <a:t>/nature/journal/v455/n7209/full/455047a.html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0" y="660605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/>
            <a:r>
              <a:rPr lang="en-US" sz="1000" dirty="0">
                <a:solidFill>
                  <a:prstClr val="black"/>
                </a:solidFill>
              </a:rPr>
              <a:t>2 http</a:t>
            </a:r>
            <a:r>
              <a:rPr lang="en-US" sz="1000" dirty="0">
                <a:solidFill>
                  <a:prstClr val="black"/>
                </a:solidFill>
              </a:rPr>
              <a:t>://</a:t>
            </a:r>
            <a:r>
              <a:rPr lang="en-US" sz="1000" dirty="0" err="1">
                <a:solidFill>
                  <a:prstClr val="black"/>
                </a:solidFill>
              </a:rPr>
              <a:t>www.nature.com</a:t>
            </a:r>
            <a:r>
              <a:rPr lang="en-US" sz="1000" dirty="0">
                <a:solidFill>
                  <a:prstClr val="black"/>
                </a:solidFill>
              </a:rPr>
              <a:t>/nature/journal/v498/n7453/full/498255a.html</a:t>
            </a:r>
          </a:p>
        </p:txBody>
      </p:sp>
    </p:spTree>
    <p:extLst>
      <p:ext uri="{BB962C8B-B14F-4D97-AF65-F5344CB8AC3E}">
        <p14:creationId xmlns:p14="http://schemas.microsoft.com/office/powerpoint/2010/main" val="272082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Preconditioning:</a:t>
                </a:r>
              </a:p>
              <a:p>
                <a:r>
                  <a:rPr lang="en-US" dirty="0" smtClean="0"/>
                  <a:t>Objective: take fewer iterations to converge to the </a:t>
                </a:r>
                <a:r>
                  <a:rPr lang="en-US" dirty="0" err="1" smtClean="0"/>
                  <a:t>eigenpairs</a:t>
                </a:r>
                <a:endParaRPr lang="en-US" dirty="0" smtClean="0"/>
              </a:p>
              <a:p>
                <a:r>
                  <a:rPr lang="en-US" dirty="0" smtClean="0"/>
                  <a:t>Condition Number: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</m:oMath>
                </a14:m>
                <a:endParaRPr lang="en-US" baseline="-25000" dirty="0" smtClean="0"/>
              </a:p>
              <a:p>
                <a:pPr lvl="1"/>
                <a:r>
                  <a:rPr lang="en-US" dirty="0" smtClean="0"/>
                  <a:t>Optimal condition Number: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Ι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</m:oMath>
                </a14:m>
                <a:r>
                  <a:rPr lang="en-US" baseline="-25000" dirty="0" err="1" smtClean="0"/>
                  <a:t> </a:t>
                </a:r>
                <a:r>
                  <a:rPr lang="en-US" dirty="0" smtClean="0"/>
                  <a:t>x = 1*x</a:t>
                </a:r>
              </a:p>
              <a:p>
                <a:r>
                  <a:rPr lang="en-US" dirty="0" smtClean="0"/>
                  <a:t>Lower condition number -&gt; faster convergence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r>
                  <a:rPr lang="en-US" dirty="0" smtClean="0"/>
                  <a:t>Preconditioner (T): a matrix that approximates A</a:t>
                </a:r>
                <a:r>
                  <a:rPr lang="en-US" baseline="30000" dirty="0" smtClean="0"/>
                  <a:t>-1</a:t>
                </a:r>
              </a:p>
              <a:p>
                <a:r>
                  <a:rPr lang="en-US" dirty="0" smtClean="0"/>
                  <a:t>Rationale: Ax = b</a:t>
                </a:r>
              </a:p>
              <a:p>
                <a:pPr lvl="1"/>
                <a:r>
                  <a:rPr lang="en-US" dirty="0" smtClean="0"/>
                  <a:t>If you have A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, then only one iteration is needed to converge</a:t>
                </a:r>
              </a:p>
              <a:p>
                <a:endParaRPr lang="en-US" baseline="30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6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Preconditioned Solvers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Separate Preconditioners:</a:t>
                </a:r>
              </a:p>
              <a:p>
                <a:pPr lvl="1"/>
                <a:r>
                  <a:rPr lang="en-US" dirty="0" smtClean="0"/>
                  <a:t>Locally Optimal Block Preconditioned Conjugate Gradient (A. Knyazev)</a:t>
                </a:r>
                <a:r>
                  <a:rPr lang="en-US" baseline="30000" dirty="0" smtClean="0">
                    <a:solidFill>
                      <a:srgbClr val="FF0000"/>
                    </a:solidFill>
                  </a:rPr>
                  <a:t> [4]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For Generalized Eigen-Problems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For simple </a:t>
                </a:r>
                <a:r>
                  <a:rPr lang="en-US" dirty="0" err="1" smtClean="0"/>
                  <a:t>eign</a:t>
                </a:r>
                <a:r>
                  <a:rPr lang="en-US" dirty="0" smtClean="0"/>
                  <a:t>-problems: B = Identity,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= 1/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\begin{algorithm}&#10;{PCG Method for GHEP&#10;\index{conjugate gradient method!precondi...&#10;...z vector corresponding to&#10;the maximal Ritz value&#10;\end{tabbing}}&#10;\end{algorithm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08" y="3368115"/>
            <a:ext cx="8087706" cy="302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960370" y="5463540"/>
            <a:ext cx="1520190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402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Preconditioners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Several methods to acquire a preconditioner T, depending on the type of matrix A, and the potential condition number reduction.</a:t>
            </a:r>
          </a:p>
          <a:p>
            <a:pPr lvl="1"/>
            <a:r>
              <a:rPr lang="en-US" dirty="0" smtClean="0"/>
              <a:t>Graph </a:t>
            </a:r>
            <a:r>
              <a:rPr lang="en-US" dirty="0" err="1" smtClean="0"/>
              <a:t>Sparsifiers</a:t>
            </a:r>
            <a:r>
              <a:rPr lang="en-US" dirty="0" smtClean="0"/>
              <a:t>: </a:t>
            </a:r>
          </a:p>
          <a:p>
            <a:pPr lvl="2"/>
            <a:r>
              <a:rPr lang="en-US" dirty="0" smtClean="0"/>
              <a:t>Ramanujan expander graphs (D. </a:t>
            </a:r>
            <a:r>
              <a:rPr lang="en-US" dirty="0" err="1" smtClean="0"/>
              <a:t>Spielman</a:t>
            </a:r>
            <a:r>
              <a:rPr lang="en-US" dirty="0" smtClean="0"/>
              <a:t>): approximate any graph with only d*n/2 edges, where d is the degree of the expander graph, and n is the number of vertices</a:t>
            </a:r>
          </a:p>
          <a:p>
            <a:pPr lvl="2"/>
            <a:r>
              <a:rPr lang="en-US" dirty="0" smtClean="0"/>
              <a:t>Finding low-stretch spanning trees</a:t>
            </a:r>
          </a:p>
          <a:p>
            <a:pPr lvl="1"/>
            <a:r>
              <a:rPr lang="en-US" dirty="0" smtClean="0"/>
              <a:t>Matrix Sketching:</a:t>
            </a:r>
          </a:p>
          <a:p>
            <a:pPr lvl="2"/>
            <a:r>
              <a:rPr lang="en-US" dirty="0" smtClean="0"/>
              <a:t>Frequent Directions (E. Liberty): Capture principal subspace of a streamed matrix, to approximate the original matrix</a:t>
            </a:r>
          </a:p>
          <a:p>
            <a:pPr lvl="1"/>
            <a:r>
              <a:rPr lang="en-US" dirty="0" smtClean="0"/>
              <a:t>Multigrid Methods:</a:t>
            </a:r>
          </a:p>
          <a:p>
            <a:pPr lvl="2"/>
            <a:r>
              <a:rPr lang="en-US" dirty="0" smtClean="0"/>
              <a:t>Coarsen your matrix until only a small number of points remain</a:t>
            </a:r>
          </a:p>
          <a:p>
            <a:pPr lvl="3"/>
            <a:r>
              <a:rPr lang="en-US" dirty="0" smtClean="0"/>
              <a:t>Algebraic</a:t>
            </a:r>
          </a:p>
          <a:p>
            <a:pPr lvl="3"/>
            <a:r>
              <a:rPr lang="en-US" dirty="0" smtClean="0"/>
              <a:t>Geometric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63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Merged </a:t>
            </a:r>
            <a:r>
              <a:rPr lang="en-US" dirty="0" err="1" smtClean="0"/>
              <a:t>Preconditioners</a:t>
            </a:r>
            <a:r>
              <a:rPr lang="en-US" baseline="30000" dirty="0" err="1" smtClean="0">
                <a:solidFill>
                  <a:srgbClr val="FF0000"/>
                </a:solidFill>
              </a:rPr>
              <a:t>eg</a:t>
            </a:r>
            <a:r>
              <a:rPr lang="en-US" baseline="30000" dirty="0" smtClean="0">
                <a:solidFill>
                  <a:srgbClr val="FF0000"/>
                </a:solidFill>
              </a:rPr>
              <a:t>, [5]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Modify the original (Kernel) matrix such that it has a lower condition number, while preserving the “energy” through out its rows and columns.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Graph </a:t>
                </a:r>
                <a:r>
                  <a:rPr lang="en-US" dirty="0" err="1" smtClean="0"/>
                  <a:t>sparsifiers</a:t>
                </a:r>
                <a:r>
                  <a:rPr lang="en-US" dirty="0" smtClean="0"/>
                  <a:t> can also be used for this task, if the </a:t>
                </a:r>
                <a:r>
                  <a:rPr lang="en-US" dirty="0" err="1" smtClean="0"/>
                  <a:t>sparsification</a:t>
                </a:r>
                <a:r>
                  <a:rPr lang="en-US" dirty="0" smtClean="0"/>
                  <a:t> is accompanied with a method of compensating the removed energy flow paths</a:t>
                </a:r>
              </a:p>
              <a:p>
                <a:r>
                  <a:rPr lang="en-US" dirty="0" smtClean="0"/>
                  <a:t>However good merged preconditioning techniques highly depend on the internal structure of your </a:t>
                </a:r>
                <a:r>
                  <a:rPr lang="en-US" dirty="0" err="1" smtClean="0"/>
                  <a:t>datapoints</a:t>
                </a:r>
                <a:r>
                  <a:rPr lang="en-US" dirty="0" smtClean="0"/>
                  <a:t>. It is very hard coming up with a general technique guaranteeing low-enough condition numbers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r="-58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21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[0]: Wikipedia</a:t>
            </a:r>
          </a:p>
          <a:p>
            <a:r>
              <a:rPr lang="en-US" dirty="0" smtClean="0"/>
              <a:t>[1] Lim W. et al, “Double Nystrom Method: An Efficient and Accurate Nystrom Scheme for Large-Scale Data Sets”, </a:t>
            </a:r>
            <a:r>
              <a:rPr lang="en-US" i="1" dirty="0" smtClean="0"/>
              <a:t>Proceedings of the 32nd International Conference on Machine Learning</a:t>
            </a:r>
            <a:r>
              <a:rPr lang="en-US" dirty="0" smtClean="0"/>
              <a:t>, Lille, France, 2015. JMLR: W&amp;CP volume 37.</a:t>
            </a:r>
          </a:p>
          <a:p>
            <a:r>
              <a:rPr lang="en-US" dirty="0" smtClean="0"/>
              <a:t>[2]</a:t>
            </a:r>
            <a:r>
              <a:rPr lang="en-US" dirty="0"/>
              <a:t> Mu Li; Wei Bi; Kwok, J.T.; </a:t>
            </a:r>
            <a:r>
              <a:rPr lang="en-US" dirty="0" err="1"/>
              <a:t>Bao</a:t>
            </a:r>
            <a:r>
              <a:rPr lang="en-US" dirty="0"/>
              <a:t>-Liang Lu, "Large-Scale </a:t>
            </a:r>
            <a:r>
              <a:rPr lang="en-US" dirty="0" err="1"/>
              <a:t>Nyström</a:t>
            </a:r>
            <a:r>
              <a:rPr lang="en-US" dirty="0"/>
              <a:t> Kernel Matrix Approximation Using Randomized SVD," in </a:t>
            </a:r>
            <a:r>
              <a:rPr lang="en-US" i="1" dirty="0"/>
              <a:t>Neural Networks and Learning Systems, IEEE Transactions on</a:t>
            </a:r>
            <a:r>
              <a:rPr lang="en-US" dirty="0"/>
              <a:t> , vol.26, no.1, pp.152-164, Jan. </a:t>
            </a:r>
            <a:r>
              <a:rPr lang="en-US" dirty="0" smtClean="0"/>
              <a:t>2015.</a:t>
            </a:r>
          </a:p>
          <a:p>
            <a:r>
              <a:rPr lang="en-US" dirty="0" smtClean="0"/>
              <a:t>[3] Tremblay N. et al, “Compressive Spectral Clustering”, Feb 2016, </a:t>
            </a:r>
            <a:r>
              <a:rPr lang="en-US" dirty="0" smtClean="0">
                <a:hlinkClick r:id="rId2"/>
              </a:rPr>
              <a:t>http://arxiv.org/abs/1602.02018</a:t>
            </a:r>
            <a:endParaRPr lang="en-US" dirty="0" smtClean="0"/>
          </a:p>
          <a:p>
            <a:r>
              <a:rPr lang="en-US" dirty="0" smtClean="0"/>
              <a:t>[4] </a:t>
            </a:r>
            <a:r>
              <a:rPr lang="en-US" dirty="0" smtClean="0">
                <a:hlinkClick r:id="rId3"/>
              </a:rPr>
              <a:t>http://www.netlib.org/utk/people/JackDongarra/etemplates/node418.html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main stuff: </a:t>
            </a:r>
            <a:r>
              <a:rPr lang="en-US" dirty="0" smtClean="0">
                <a:hlinkClick r:id="rId4"/>
              </a:rPr>
              <a:t>http://math.ucdenver.edu/~aknyazev/research/eigensolvers/</a:t>
            </a:r>
            <a:endParaRPr lang="en-US" dirty="0" smtClean="0"/>
          </a:p>
          <a:p>
            <a:r>
              <a:rPr lang="en-US" dirty="0" smtClean="0"/>
              <a:t>[5] Krishnan, D. et al, “Efficient Preconditioning of Laplacian Matrices for Computer Graphics”, </a:t>
            </a:r>
            <a:r>
              <a:rPr lang="en-US" i="1" dirty="0" smtClean="0"/>
              <a:t>ACM Trans. Graph., </a:t>
            </a:r>
            <a:r>
              <a:rPr lang="en-US" dirty="0" smtClean="0"/>
              <a:t>vol.32, no.4, pp.142-156</a:t>
            </a:r>
            <a:r>
              <a:rPr lang="en-US" i="1" dirty="0" smtClean="0"/>
              <a:t>, </a:t>
            </a:r>
            <a:r>
              <a:rPr lang="en-US" dirty="0" smtClean="0"/>
              <a:t>July 2013</a:t>
            </a:r>
            <a:r>
              <a:rPr lang="en-US" dirty="0" smtClean="0"/>
              <a:t>.</a:t>
            </a:r>
          </a:p>
          <a:p>
            <a:r>
              <a:rPr lang="en-US" dirty="0" smtClean="0"/>
              <a:t>[6] Hu, Y. et al. Collaborative Filtering for Implicit Feedback Datasets. ICDM08.</a:t>
            </a:r>
            <a:endParaRPr lang="en-US" dirty="0" smtClean="0"/>
          </a:p>
          <a:p>
            <a:r>
              <a:rPr lang="en-US" dirty="0" smtClean="0"/>
              <a:t>[7] </a:t>
            </a:r>
            <a:r>
              <a:rPr lang="en-US" dirty="0" err="1" smtClean="0"/>
              <a:t>Gemulla</a:t>
            </a:r>
            <a:r>
              <a:rPr lang="en-US" dirty="0"/>
              <a:t>, </a:t>
            </a:r>
            <a:r>
              <a:rPr lang="en-US" dirty="0" smtClean="0"/>
              <a:t>R. et al. </a:t>
            </a:r>
            <a:r>
              <a:rPr lang="en-US" dirty="0"/>
              <a:t>2011. Large-scale matrix factorization with distributed stochastic gradient descent. In </a:t>
            </a:r>
            <a:r>
              <a:rPr lang="en-US" i="1" dirty="0"/>
              <a:t>Proceedings of the 17th ACM SIGKDD international conference on Knowledge discovery and data mining</a:t>
            </a:r>
            <a:r>
              <a:rPr lang="en-US" dirty="0"/>
              <a:t> (KDD '11). ACM, New York, NY, USA, 69-77. DOI=http://</a:t>
            </a:r>
            <a:r>
              <a:rPr lang="en-US" dirty="0" smtClean="0"/>
              <a:t>dx.doi.org/10.1145/2020408.2020426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5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3" b="20052"/>
          <a:stretch/>
        </p:blipFill>
        <p:spPr bwMode="auto">
          <a:xfrm>
            <a:off x="2397657" y="76200"/>
            <a:ext cx="7368628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609" y="4191000"/>
            <a:ext cx="4707390" cy="12954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9" t="84126" r="12604" b="505"/>
          <a:stretch/>
        </p:blipFill>
        <p:spPr bwMode="auto">
          <a:xfrm>
            <a:off x="7010400" y="5410201"/>
            <a:ext cx="3651440" cy="1399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35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0" y="1257300"/>
            <a:ext cx="4159552" cy="5099050"/>
          </a:xfrm>
        </p:spPr>
        <p:txBody>
          <a:bodyPr/>
          <a:lstStyle/>
          <a:p>
            <a:r>
              <a:rPr lang="en-US" dirty="0" smtClean="0"/>
              <a:t>Knowledge discovery</a:t>
            </a:r>
          </a:p>
          <a:p>
            <a:pPr lvl="1"/>
            <a:r>
              <a:rPr lang="en-US" dirty="0" smtClean="0"/>
              <a:t>“Big Data”</a:t>
            </a:r>
          </a:p>
          <a:p>
            <a:pPr lvl="1"/>
            <a:r>
              <a:rPr lang="en-US" dirty="0" smtClean="0"/>
              <a:t>“Predictive Analysis”</a:t>
            </a:r>
          </a:p>
          <a:p>
            <a:pPr lvl="1"/>
            <a:r>
              <a:rPr lang="en-US" dirty="0" smtClean="0"/>
              <a:t>“Data Science”</a:t>
            </a:r>
          </a:p>
        </p:txBody>
      </p:sp>
      <p:pic>
        <p:nvPicPr>
          <p:cNvPr id="5" name="Picture 4" descr="http://www.isgtw.org/sites/default/files/PopularScience_DataIsPower_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78" y="620731"/>
            <a:ext cx="4062412" cy="549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Scientists in demand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34230"/>
            <a:ext cx="7808964" cy="56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4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</TotalTime>
  <Words>2458</Words>
  <Application>Microsoft Office PowerPoint</Application>
  <PresentationFormat>Widescreen</PresentationFormat>
  <Paragraphs>488</Paragraphs>
  <Slides>64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8" baseType="lpstr">
      <vt:lpstr>Arial</vt:lpstr>
      <vt:lpstr>Book Antiqua</vt:lpstr>
      <vt:lpstr>Calibri</vt:lpstr>
      <vt:lpstr>Calibri Light</vt:lpstr>
      <vt:lpstr>Cambria Math</vt:lpstr>
      <vt:lpstr>Gill Sans MT</vt:lpstr>
      <vt:lpstr>Lucida Sans</vt:lpstr>
      <vt:lpstr>Symbol</vt:lpstr>
      <vt:lpstr>Times New Roman</vt:lpstr>
      <vt:lpstr>Office Theme</vt:lpstr>
      <vt:lpstr>1_Office Theme</vt:lpstr>
      <vt:lpstr>2_Office Theme</vt:lpstr>
      <vt:lpstr>3_Office Theme</vt:lpstr>
      <vt:lpstr>Equation</vt:lpstr>
      <vt:lpstr>Mining Massive Datasets</vt:lpstr>
      <vt:lpstr>“Big Data”</vt:lpstr>
      <vt:lpstr>The four V’s of Big Data</vt:lpstr>
      <vt:lpstr>Astronomy</vt:lpstr>
      <vt:lpstr>Particle Physics</vt:lpstr>
      <vt:lpstr>Biology</vt:lpstr>
      <vt:lpstr>PowerPoint Presentation</vt:lpstr>
      <vt:lpstr>Data Mining</vt:lpstr>
      <vt:lpstr>Data Scientists in demand</vt:lpstr>
      <vt:lpstr>Why is large-scale data mining a thing?</vt:lpstr>
      <vt:lpstr>So in mid 1990’s…..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in 2001…..</vt:lpstr>
      <vt:lpstr>…and in 2009</vt:lpstr>
      <vt:lpstr>More Data          smarter algorithms</vt:lpstr>
      <vt:lpstr>…and in 2012</vt:lpstr>
      <vt:lpstr>…and in 2013</vt:lpstr>
      <vt:lpstr>…and in 2014</vt:lpstr>
      <vt:lpstr>How do we use very large amounts of data?</vt:lpstr>
      <vt:lpstr>PowerPoint Presentation</vt:lpstr>
      <vt:lpstr>ML on Big Data</vt:lpstr>
      <vt:lpstr>Examples</vt:lpstr>
      <vt:lpstr>Recommendations</vt:lpstr>
      <vt:lpstr>Latent factor model for recommendation</vt:lpstr>
      <vt:lpstr>Latent factors model for recommendation</vt:lpstr>
      <vt:lpstr>SVD ?</vt:lpstr>
      <vt:lpstr>Problems of SVD</vt:lpstr>
      <vt:lpstr>Solution to big data recommender systems</vt:lpstr>
      <vt:lpstr>Alternating Least Square[6]</vt:lpstr>
      <vt:lpstr>Latent factors model (simple model)</vt:lpstr>
      <vt:lpstr>Stochastic Gradient Descent</vt:lpstr>
      <vt:lpstr>SGD in a non-distributed setting</vt:lpstr>
      <vt:lpstr>SGD in a distributed setting[7]</vt:lpstr>
      <vt:lpstr>Support Vector Machine</vt:lpstr>
      <vt:lpstr>Support Vector Machines</vt:lpstr>
      <vt:lpstr>Non-linearly Separable Data</vt:lpstr>
      <vt:lpstr>Support Vector Machines</vt:lpstr>
      <vt:lpstr>Slack Penalty C</vt:lpstr>
      <vt:lpstr>SVM: How to estimate w?</vt:lpstr>
      <vt:lpstr>SVM: How to estimate w?</vt:lpstr>
      <vt:lpstr>SVM: How to estimate w?</vt:lpstr>
      <vt:lpstr>An observation</vt:lpstr>
      <vt:lpstr>Example: Text categorization</vt:lpstr>
      <vt:lpstr>Example: Text categorization</vt:lpstr>
      <vt:lpstr>Spectral Decomposition</vt:lpstr>
      <vt:lpstr>Spectral clustering in a nutshell</vt:lpstr>
      <vt:lpstr>Approximation</vt:lpstr>
      <vt:lpstr>Standard Nystrom[1]</vt:lpstr>
      <vt:lpstr>Standard Nystrom[1] – cont’d</vt:lpstr>
      <vt:lpstr>Standard Nystrom[1] – cont’d</vt:lpstr>
      <vt:lpstr>PowerPoint Presentation</vt:lpstr>
      <vt:lpstr>Approximation – Compressive Methods[3]</vt:lpstr>
      <vt:lpstr>Approximation - Compressive Methods[3]</vt:lpstr>
      <vt:lpstr>Compressive Spectral Clustering[3]</vt:lpstr>
      <vt:lpstr>Compressive Spectral Clustering[3]</vt:lpstr>
      <vt:lpstr>Acceleration</vt:lpstr>
      <vt:lpstr>Preconditioned Solvers</vt:lpstr>
      <vt:lpstr>Separate Preconditioners</vt:lpstr>
      <vt:lpstr>Merged Preconditionerseg, [5]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BahaaEddin AlAila</dc:creator>
  <cp:lastModifiedBy>BahaaEddin AlAila</cp:lastModifiedBy>
  <cp:revision>28</cp:revision>
  <dcterms:created xsi:type="dcterms:W3CDTF">2016-04-25T06:29:52Z</dcterms:created>
  <dcterms:modified xsi:type="dcterms:W3CDTF">2016-04-26T14:36:38Z</dcterms:modified>
</cp:coreProperties>
</file>